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723" r:id="rId2"/>
    <p:sldMasterId id="2147483733" r:id="rId3"/>
  </p:sldMasterIdLst>
  <p:notesMasterIdLst>
    <p:notesMasterId r:id="rId13"/>
  </p:notesMasterIdLst>
  <p:handoutMasterIdLst>
    <p:handoutMasterId r:id="rId14"/>
  </p:handoutMasterIdLst>
  <p:sldIdLst>
    <p:sldId id="347" r:id="rId4"/>
    <p:sldId id="566" r:id="rId5"/>
    <p:sldId id="572" r:id="rId6"/>
    <p:sldId id="573" r:id="rId7"/>
    <p:sldId id="574" r:id="rId8"/>
    <p:sldId id="548" r:id="rId9"/>
    <p:sldId id="575" r:id="rId10"/>
    <p:sldId id="541" r:id="rId11"/>
    <p:sldId id="576" r:id="rId12"/>
  </p:sldIdLst>
  <p:sldSz cx="6858000" cy="9906000" type="A4"/>
  <p:notesSz cx="6807200" cy="9939338"/>
  <p:defaultTextStyle>
    <a:defPPr>
      <a:defRPr lang="ja-JP"/>
    </a:defPPr>
    <a:lvl1pPr marL="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1pPr>
    <a:lvl2pPr marL="46294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2pPr>
    <a:lvl3pPr marL="92588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3pPr>
    <a:lvl4pPr marL="138882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4pPr>
    <a:lvl5pPr marL="1851759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5pPr>
    <a:lvl6pPr marL="2314699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6pPr>
    <a:lvl7pPr marL="2777640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7pPr>
    <a:lvl8pPr marL="3240579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8pPr>
    <a:lvl9pPr marL="3703519" algn="l" defTabSz="925880" rtl="0" eaLnBrk="1" latinLnBrk="0" hangingPunct="1">
      <a:defRPr kumimoji="1" sz="18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1" userDrawn="1">
          <p15:clr>
            <a:srgbClr val="A4A3A4"/>
          </p15:clr>
        </p15:guide>
        <p15:guide id="2" pos="3135" userDrawn="1">
          <p15:clr>
            <a:srgbClr val="A4A3A4"/>
          </p15:clr>
        </p15:guide>
        <p15:guide id="3" orient="horz" pos="1124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ttdata" initials="n" lastIdx="3" clrIdx="6">
    <p:extLst>
      <p:ext uri="{19B8F6BF-5375-455C-9EA6-DF929625EA0E}">
        <p15:presenceInfo xmlns:p15="http://schemas.microsoft.com/office/powerpoint/2012/main" userId="nttdata" providerId="None"/>
      </p:ext>
    </p:extLst>
  </p:cmAuthor>
  <p:cmAuthor id="1" name="koizumi" initials="k" lastIdx="4" clrIdx="0"/>
  <p:cmAuthor id="2" name="第三公共事業部" initials=" " lastIdx="1" clrIdx="1"/>
  <p:cmAuthor id="3" name="保田　衛一" initials="保田" lastIdx="4" clrIdx="2"/>
  <p:cmAuthor id="4" name="新里　理奈" initials="新里" lastIdx="18" clrIdx="3"/>
  <p:cmAuthor id="5" name="奥津雅宜" initials="奥津" lastIdx="15" clrIdx="4">
    <p:extLst>
      <p:ext uri="{19B8F6BF-5375-455C-9EA6-DF929625EA0E}">
        <p15:presenceInfo xmlns:p15="http://schemas.microsoft.com/office/powerpoint/2012/main" userId="奥津雅宜" providerId="None"/>
      </p:ext>
    </p:extLst>
  </p:cmAuthor>
  <p:cmAuthor id="6" name="SAITO, TAKAYUKI(NTTDATA)" initials="ST" lastIdx="3" clrIdx="5">
    <p:extLst>
      <p:ext uri="{19B8F6BF-5375-455C-9EA6-DF929625EA0E}">
        <p15:presenceInfo xmlns:p15="http://schemas.microsoft.com/office/powerpoint/2012/main" userId="S-1-5-21-3487021359-3618900095-1246490520-9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3B07"/>
    <a:srgbClr val="404040"/>
    <a:srgbClr val="EBEBFF"/>
    <a:srgbClr val="F76F09"/>
    <a:srgbClr val="CCCCFF"/>
    <a:srgbClr val="FF6600"/>
    <a:srgbClr val="ABCFD5"/>
    <a:srgbClr val="E1EE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1" autoAdjust="0"/>
    <p:restoredTop sz="95019" autoAdjust="0"/>
  </p:normalViewPr>
  <p:slideViewPr>
    <p:cSldViewPr snapToGrid="0">
      <p:cViewPr>
        <p:scale>
          <a:sx n="66" d="100"/>
          <a:sy n="66" d="100"/>
        </p:scale>
        <p:origin x="3528" y="336"/>
      </p:cViewPr>
      <p:guideLst>
        <p:guide orient="horz" pos="1351"/>
        <p:guide pos="3135"/>
        <p:guide orient="horz" pos="1124"/>
        <p:guide pos="2160"/>
      </p:guideLst>
    </p:cSldViewPr>
  </p:slideViewPr>
  <p:outlineViewPr>
    <p:cViewPr>
      <p:scale>
        <a:sx n="33" d="100"/>
        <a:sy n="33" d="100"/>
      </p:scale>
      <p:origin x="0" y="4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F4258-8B54-E846-A716-B40C4AB7CB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372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B8588-1665-0A4A-AD47-68FFFFC620D1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AAED7-EB68-B44B-A29A-E9CFE7A11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9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1pPr>
    <a:lvl2pPr marL="46294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2pPr>
    <a:lvl3pPr marL="92588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3pPr>
    <a:lvl4pPr marL="138882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4pPr>
    <a:lvl5pPr marL="1851759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5pPr>
    <a:lvl6pPr marL="2314699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6pPr>
    <a:lvl7pPr marL="2777640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7pPr>
    <a:lvl8pPr marL="3240579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8pPr>
    <a:lvl9pPr marL="3703519" algn="l" defTabSz="925880" rtl="0" eaLnBrk="1" latinLnBrk="0" hangingPunct="1">
      <a:defRPr kumimoji="1" sz="12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5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AAED7-EB68-B44B-A29A-E9CFE7A1147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/>
                <a:ea typeface="Yu Gothic" panose="020B0400000000000000" pitchFamily="50" charset="-128"/>
                <a:cs typeface="+mn-cs"/>
              </a:rPr>
              <a:pPr marL="0" marR="0" lvl="0" indent="0" algn="r" defTabSz="9258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/>
              <a:ea typeface="Yu Gothic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6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/>
              <a:pPr/>
              <a:t>2022/3/9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/>
              <a:pPr/>
              <a:t>2022/3/9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0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25" y="850900"/>
            <a:ext cx="1589088" cy="22971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>
                <a:solidFill>
                  <a:prstClr val="black"/>
                </a:solidFill>
              </a:rPr>
              <a:pPr/>
              <a:t>2022/3/9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5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/>
              <a:pPr/>
              <a:t>2022/3/9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37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/>
              <a:pPr/>
              <a:t>2022/3/9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65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/>
              <a:pPr/>
              <a:t>2022/3/9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9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2226E8-6E60-C943-AEE2-C58FEC61AEE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EBEF12-D8D3-4D19-BC8B-38D3E6DB6DA5}" type="datetime1">
              <a:rPr lang="ja-JP" altLang="en-US" smtClean="0">
                <a:solidFill>
                  <a:prstClr val="black"/>
                </a:solidFill>
              </a:rPr>
              <a:pPr/>
              <a:t>2022/3/9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8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A(白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857999" cy="990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正方形/長方形 13"/>
          <p:cNvSpPr/>
          <p:nvPr userDrawn="1"/>
        </p:nvSpPr>
        <p:spPr>
          <a:xfrm>
            <a:off x="1" y="6809174"/>
            <a:ext cx="6858000" cy="3112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01"/>
            <a:ext cx="2475691" cy="92976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5" y="372616"/>
            <a:ext cx="1818368" cy="135200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6947916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［タイトル（１</a:t>
            </a:r>
            <a:r>
              <a:rPr lang="en-US" altLang="ja-JP"/>
              <a:t>〜</a:t>
            </a:r>
            <a:r>
              <a:rPr lang="ja-JP" altLang="en-US"/>
              <a:t>３行）］</a:t>
            </a:r>
            <a:endParaRPr lang="ja-JP" alt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8469882"/>
            <a:ext cx="5290693" cy="142359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/>
              <a:t>○○○○年○○月○○日</a:t>
            </a:r>
            <a:br>
              <a:rPr lang="ja-JP" altLang="en-US"/>
            </a:br>
            <a:r>
              <a:rPr lang="ja-JP" altLang="en-US"/>
              <a:t>株式会社ＮＴＴデータ　○○○○</a:t>
            </a:r>
            <a:br>
              <a:rPr lang="ja-JP" altLang="en-US"/>
            </a:br>
            <a:r>
              <a:rPr lang="ja-JP" altLang="en-US"/>
              <a:t>○○○○○○○○○○○○</a:t>
            </a:r>
            <a:endParaRPr kumimoji="1" lang="ja-JP" altLang="en-US" dirty="0"/>
          </a:p>
        </p:txBody>
      </p:sp>
      <p:sp>
        <p:nvSpPr>
          <p:cNvPr id="19" name="TextBox 12"/>
          <p:cNvSpPr txBox="1"/>
          <p:nvPr userDrawn="1"/>
        </p:nvSpPr>
        <p:spPr>
          <a:xfrm>
            <a:off x="5705284" y="9709191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rgbClr val="FFFFFF"/>
                </a:solidFill>
                <a:latin typeface="HGPGothicE" charset="-128"/>
                <a:ea typeface="HGPGothicE" charset="-128"/>
                <a:cs typeface="Meiryo UI" pitchFamily="50" charset="-128"/>
              </a:rPr>
              <a:t>© 2017 NTT DATA Corporation</a:t>
            </a:r>
          </a:p>
        </p:txBody>
      </p:sp>
    </p:spTree>
    <p:extLst>
      <p:ext uri="{BB962C8B-B14F-4D97-AF65-F5344CB8AC3E}">
        <p14:creationId xmlns:p14="http://schemas.microsoft.com/office/powerpoint/2010/main" val="1157357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クロージング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97552"/>
            <a:ext cx="1440118" cy="5408448"/>
          </a:xfrm>
          <a:prstGeom prst="rect">
            <a:avLst/>
          </a:prstGeom>
        </p:spPr>
      </p:pic>
      <p:sp>
        <p:nvSpPr>
          <p:cNvPr id="8" name="TextBox 12"/>
          <p:cNvSpPr txBox="1"/>
          <p:nvPr userDrawn="1"/>
        </p:nvSpPr>
        <p:spPr>
          <a:xfrm>
            <a:off x="5636847" y="9505809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indent="0" algn="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tx1"/>
                </a:solidFill>
                <a:latin typeface="HGPGothicE" charset="-128"/>
                <a:ea typeface="HGPGothicE" charset="-128"/>
                <a:cs typeface="Meiryo UI" pitchFamily="50" charset="-128"/>
              </a:rPr>
              <a:t>© 2017 NTT DATA Corporation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4" y="4298800"/>
            <a:ext cx="2490673" cy="13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6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" y="3369591"/>
            <a:ext cx="6858000" cy="3112427"/>
          </a:xfrm>
          <a:prstGeom prst="rect">
            <a:avLst/>
          </a:prstGeom>
          <a:solidFill>
            <a:srgbClr val="E1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3989875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［タイトル（１</a:t>
            </a:r>
            <a:r>
              <a:rPr lang="en-US" altLang="ja-JP" dirty="0"/>
              <a:t>〜</a:t>
            </a:r>
            <a:r>
              <a:rPr lang="ja-JP" altLang="en-US" dirty="0"/>
              <a:t>３行）］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5511841"/>
            <a:ext cx="5290693" cy="445519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株式会社ＮＴＴデータ　○○○○</a:t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7668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A(白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857999" cy="990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正方形/長方形 13"/>
          <p:cNvSpPr/>
          <p:nvPr userDrawn="1"/>
        </p:nvSpPr>
        <p:spPr>
          <a:xfrm>
            <a:off x="1" y="6809174"/>
            <a:ext cx="6858000" cy="3112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01"/>
            <a:ext cx="2475691" cy="92976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5" y="372616"/>
            <a:ext cx="1818368" cy="135200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6947916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［タイトル（１</a:t>
            </a:r>
            <a:r>
              <a:rPr lang="en-US" altLang="ja-JP"/>
              <a:t>〜</a:t>
            </a:r>
            <a:r>
              <a:rPr lang="ja-JP" altLang="en-US"/>
              <a:t>３行）］</a:t>
            </a:r>
            <a:endParaRPr lang="ja-JP" alt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8469882"/>
            <a:ext cx="5290693" cy="142359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/>
              <a:t>○○○○年○○月○○日</a:t>
            </a:r>
            <a:br>
              <a:rPr lang="ja-JP" altLang="en-US"/>
            </a:br>
            <a:r>
              <a:rPr lang="ja-JP" altLang="en-US"/>
              <a:t>株式会社ＮＴＴデータ　○○○○</a:t>
            </a:r>
            <a:br>
              <a:rPr lang="ja-JP" altLang="en-US"/>
            </a:br>
            <a:r>
              <a:rPr lang="ja-JP" altLang="en-US"/>
              <a:t>○○○○○○○○○○○○</a:t>
            </a:r>
            <a:endParaRPr kumimoji="1" lang="ja-JP" altLang="en-US" dirty="0"/>
          </a:p>
        </p:txBody>
      </p:sp>
      <p:sp>
        <p:nvSpPr>
          <p:cNvPr id="19" name="TextBox 12"/>
          <p:cNvSpPr txBox="1"/>
          <p:nvPr userDrawn="1"/>
        </p:nvSpPr>
        <p:spPr>
          <a:xfrm>
            <a:off x="5705284" y="9709191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r" defTabSz="609555">
              <a:defRPr/>
            </a:pPr>
            <a:r>
              <a:rPr kumimoji="0" lang="en-US" altLang="ja-JP" sz="800" dirty="0">
                <a:solidFill>
                  <a:srgbClr val="FFFFFF"/>
                </a:solidFill>
                <a:cs typeface="Meiryo UI" pitchFamily="50" charset="-128"/>
              </a:rPr>
              <a:t>© 2017 NTT DATA Corporation</a:t>
            </a:r>
          </a:p>
        </p:txBody>
      </p:sp>
    </p:spTree>
    <p:extLst>
      <p:ext uri="{BB962C8B-B14F-4D97-AF65-F5344CB8AC3E}">
        <p14:creationId xmlns:p14="http://schemas.microsoft.com/office/powerpoint/2010/main" val="1020460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" y="3369591"/>
            <a:ext cx="6858000" cy="3112427"/>
          </a:xfrm>
          <a:prstGeom prst="rect">
            <a:avLst/>
          </a:prstGeom>
          <a:solidFill>
            <a:srgbClr val="E1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3989875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［タイトル（１</a:t>
            </a:r>
            <a:r>
              <a:rPr lang="en-US" altLang="ja-JP" dirty="0"/>
              <a:t>〜</a:t>
            </a:r>
            <a:r>
              <a:rPr lang="ja-JP" altLang="en-US" dirty="0"/>
              <a:t>３行）］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5511841"/>
            <a:ext cx="5290693" cy="445519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株式会社ＮＴＴデータ　○○○○</a:t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0477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1484730" y="1312596"/>
            <a:ext cx="5035161" cy="8008000"/>
          </a:xfrm>
          <a:prstGeom prst="rect">
            <a:avLst/>
          </a:prstGeom>
        </p:spPr>
        <p:txBody>
          <a:bodyPr lIns="183600" rIns="183600"/>
          <a:lstStyle>
            <a:lvl1pPr marL="457200" indent="-4572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目次を入力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2524"/>
            <a:ext cx="6631365" cy="1055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［目次］</a:t>
            </a:r>
            <a:endParaRPr kumimoji="1" lang="ja-JP" altLang="en-US" dirty="0"/>
          </a:p>
        </p:txBody>
      </p:sp>
      <p:sp>
        <p:nvSpPr>
          <p:cNvPr id="12" name="TextBox 16"/>
          <p:cNvSpPr txBox="1"/>
          <p:nvPr userDrawn="1"/>
        </p:nvSpPr>
        <p:spPr>
          <a:xfrm>
            <a:off x="319699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404040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404040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57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扉">
    <p:bg>
      <p:bgPr>
        <a:solidFill>
          <a:srgbClr val="E1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692" y="1312596"/>
            <a:ext cx="4700337" cy="63734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2400" spc="200" baseline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［中扉］</a:t>
            </a:r>
          </a:p>
        </p:txBody>
      </p:sp>
      <p:sp>
        <p:nvSpPr>
          <p:cNvPr id="14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FFFFFF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7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1312596"/>
            <a:ext cx="6192102" cy="7592592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104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/>
              <a:t>［タイトル］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8075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72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72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dirty="0"/>
              <a:t>［タイトル］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159806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36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 lnSpcReduction="10000"/>
          </a:bodyPr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37156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C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>
            <a:spLocks noGrp="1"/>
          </p:cNvSpPr>
          <p:nvPr>
            <p:ph idx="10" hasCustomPrompt="1"/>
          </p:nvPr>
        </p:nvSpPr>
        <p:spPr>
          <a:xfrm>
            <a:off x="1959162" y="4120908"/>
            <a:ext cx="2940355" cy="1196147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lIns="90000" anchor="ctr" anchorCtr="1"/>
          <a:lstStyle>
            <a:lvl1pPr marL="0" indent="0" fontAlgn="ctr">
              <a:spcBef>
                <a:spcPts val="0"/>
              </a:spcBef>
              <a:buFontTx/>
              <a:buNone/>
              <a:defRPr sz="1800" b="0" i="0" spc="79" baseline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484862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969724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454588" indent="0">
              <a:buFontTx/>
              <a:buNone/>
              <a:defRPr>
                <a:solidFill>
                  <a:schemeClr val="tx2"/>
                </a:solidFill>
              </a:defRPr>
            </a:lvl4pPr>
            <a:lvl5pPr marL="193945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algn="ctr"/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写真</a:t>
            </a:r>
            <a:r>
              <a:rPr lang="en-US" altLang="ja-JP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/</a:t>
            </a:r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動画を貼付</a:t>
            </a:r>
            <a:endParaRPr lang="ja-JP" altLang="en-US" sz="1800" spc="200" dirty="0">
              <a:solidFill>
                <a:srgbClr val="FFFFFF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160120" y="9523700"/>
            <a:ext cx="1118937" cy="24622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609555">
              <a:defRPr/>
            </a:pPr>
            <a:r>
              <a:rPr kumimoji="0" lang="en-US" altLang="ja-JP" sz="800" dirty="0">
                <a:solidFill>
                  <a:srgbClr val="FFFFFF"/>
                </a:solidFill>
                <a:cs typeface="Meiryo UI" pitchFamily="50" charset="-128"/>
              </a:rPr>
              <a:t>© 2017 NTT DATA Corporation</a:t>
            </a:r>
          </a:p>
        </p:txBody>
      </p:sp>
      <p:sp>
        <p:nvSpPr>
          <p:cNvPr id="8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FFFFFF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cs typeface="HGPGothicE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4" y="9394308"/>
            <a:ext cx="815781" cy="4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3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55812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クロージング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97552"/>
            <a:ext cx="1440118" cy="5408448"/>
          </a:xfrm>
          <a:prstGeom prst="rect">
            <a:avLst/>
          </a:prstGeom>
        </p:spPr>
      </p:pic>
      <p:sp>
        <p:nvSpPr>
          <p:cNvPr id="8" name="TextBox 12"/>
          <p:cNvSpPr txBox="1"/>
          <p:nvPr userDrawn="1"/>
        </p:nvSpPr>
        <p:spPr>
          <a:xfrm>
            <a:off x="5636847" y="9505809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r" defTabSz="609555">
              <a:defRPr/>
            </a:pPr>
            <a:r>
              <a:rPr kumimoji="0" lang="en-US" altLang="ja-JP" sz="800" dirty="0">
                <a:solidFill>
                  <a:srgbClr val="404040"/>
                </a:solidFill>
                <a:cs typeface="Meiryo UI" pitchFamily="50" charset="-128"/>
              </a:rPr>
              <a:t>© 2017 NTT DATA Corporation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4" y="4298800"/>
            <a:ext cx="2490673" cy="13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A(白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857999" cy="990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正方形/長方形 13"/>
          <p:cNvSpPr/>
          <p:nvPr userDrawn="1"/>
        </p:nvSpPr>
        <p:spPr>
          <a:xfrm>
            <a:off x="1" y="6809174"/>
            <a:ext cx="6858000" cy="3112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401"/>
            <a:ext cx="2475691" cy="929760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95" y="372616"/>
            <a:ext cx="1818368" cy="135200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6947916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［タイトル（１</a:t>
            </a:r>
            <a:r>
              <a:rPr lang="en-US" altLang="ja-JP"/>
              <a:t>〜</a:t>
            </a:r>
            <a:r>
              <a:rPr lang="ja-JP" altLang="en-US"/>
              <a:t>３行）］</a:t>
            </a:r>
            <a:endParaRPr lang="ja-JP" alt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8469882"/>
            <a:ext cx="5290693" cy="1423597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rgbClr val="FFFFFF"/>
                </a:solidFill>
                <a:latin typeface="+mn-lt"/>
                <a:ea typeface="HGPGothicE" charset="-128"/>
                <a:cs typeface="HGPGothicE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/>
              <a:t>○○○○年○○月○○日</a:t>
            </a:r>
            <a:br>
              <a:rPr lang="ja-JP" altLang="en-US"/>
            </a:br>
            <a:r>
              <a:rPr lang="ja-JP" altLang="en-US"/>
              <a:t>株式会社ＮＴＴデータ　○○○○</a:t>
            </a:r>
            <a:br>
              <a:rPr lang="ja-JP" altLang="en-US"/>
            </a:br>
            <a:r>
              <a:rPr lang="ja-JP" altLang="en-US"/>
              <a:t>○○○○○○○○○○○○</a:t>
            </a:r>
            <a:endParaRPr kumimoji="1" lang="ja-JP" altLang="en-US" dirty="0"/>
          </a:p>
        </p:txBody>
      </p:sp>
      <p:sp>
        <p:nvSpPr>
          <p:cNvPr id="19" name="TextBox 12"/>
          <p:cNvSpPr txBox="1"/>
          <p:nvPr userDrawn="1"/>
        </p:nvSpPr>
        <p:spPr>
          <a:xfrm>
            <a:off x="5705284" y="9709191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r" defTabSz="609555">
              <a:defRPr/>
            </a:pPr>
            <a:r>
              <a:rPr kumimoji="0" lang="en-US" altLang="ja-JP" sz="800" dirty="0">
                <a:solidFill>
                  <a:srgbClr val="FFFFFF"/>
                </a:solidFill>
                <a:cs typeface="Meiryo UI" pitchFamily="50" charset="-128"/>
              </a:rPr>
              <a:t>© 2017 NTT DATA Corporation</a:t>
            </a:r>
          </a:p>
        </p:txBody>
      </p:sp>
    </p:spTree>
    <p:extLst>
      <p:ext uri="{BB962C8B-B14F-4D97-AF65-F5344CB8AC3E}">
        <p14:creationId xmlns:p14="http://schemas.microsoft.com/office/powerpoint/2010/main" val="2199144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" y="3369591"/>
            <a:ext cx="6858000" cy="3112427"/>
          </a:xfrm>
          <a:prstGeom prst="rect">
            <a:avLst/>
          </a:prstGeom>
          <a:solidFill>
            <a:srgbClr val="E1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0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3989875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［タイトル（１</a:t>
            </a:r>
            <a:r>
              <a:rPr lang="en-US" altLang="ja-JP" dirty="0"/>
              <a:t>〜</a:t>
            </a:r>
            <a:r>
              <a:rPr lang="ja-JP" altLang="en-US" dirty="0"/>
              <a:t>３行）］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5511841"/>
            <a:ext cx="5290693" cy="445519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株式会社ＮＴＴデータ　○○○○</a:t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4723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1484730" y="1312596"/>
            <a:ext cx="5035161" cy="8008000"/>
          </a:xfrm>
          <a:prstGeom prst="rect">
            <a:avLst/>
          </a:prstGeom>
        </p:spPr>
        <p:txBody>
          <a:bodyPr lIns="183600" rIns="183600"/>
          <a:lstStyle>
            <a:lvl1pPr marL="457200" indent="-4572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目次を入力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2524"/>
            <a:ext cx="6631365" cy="1055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［目次］</a:t>
            </a:r>
            <a:endParaRPr kumimoji="1" lang="ja-JP" altLang="en-US" dirty="0"/>
          </a:p>
        </p:txBody>
      </p:sp>
      <p:sp>
        <p:nvSpPr>
          <p:cNvPr id="12" name="TextBox 16"/>
          <p:cNvSpPr txBox="1"/>
          <p:nvPr userDrawn="1"/>
        </p:nvSpPr>
        <p:spPr>
          <a:xfrm>
            <a:off x="319699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404040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404040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2166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扉">
    <p:bg>
      <p:bgPr>
        <a:solidFill>
          <a:srgbClr val="E1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692" y="1312596"/>
            <a:ext cx="4700337" cy="63734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2400" spc="200" baseline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［中扉］</a:t>
            </a:r>
          </a:p>
        </p:txBody>
      </p:sp>
      <p:sp>
        <p:nvSpPr>
          <p:cNvPr id="14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FFFFFF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493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1312596"/>
            <a:ext cx="6192102" cy="7592592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104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/>
              <a:t>［タイトル］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212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72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72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dirty="0"/>
              <a:t>［タイトル］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4013181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36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 lnSpcReduction="10000"/>
          </a:bodyPr>
          <a:lstStyle/>
          <a:p>
            <a:pPr algn="ctr"/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1223312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C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>
            <a:spLocks noGrp="1"/>
          </p:cNvSpPr>
          <p:nvPr>
            <p:ph idx="10" hasCustomPrompt="1"/>
          </p:nvPr>
        </p:nvSpPr>
        <p:spPr>
          <a:xfrm>
            <a:off x="1959162" y="4120908"/>
            <a:ext cx="2940355" cy="1196147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lIns="90000" anchor="ctr" anchorCtr="1"/>
          <a:lstStyle>
            <a:lvl1pPr marL="0" indent="0" fontAlgn="ctr">
              <a:spcBef>
                <a:spcPts val="0"/>
              </a:spcBef>
              <a:buFontTx/>
              <a:buNone/>
              <a:defRPr sz="1800" b="0" i="0" spc="79" baseline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484862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969724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454588" indent="0">
              <a:buFontTx/>
              <a:buNone/>
              <a:defRPr>
                <a:solidFill>
                  <a:schemeClr val="tx2"/>
                </a:solidFill>
              </a:defRPr>
            </a:lvl4pPr>
            <a:lvl5pPr marL="193945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algn="ctr"/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写真</a:t>
            </a:r>
            <a:r>
              <a:rPr lang="en-US" altLang="ja-JP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/</a:t>
            </a:r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動画を貼付</a:t>
            </a:r>
            <a:endParaRPr lang="ja-JP" altLang="en-US" sz="1800" spc="200" dirty="0">
              <a:solidFill>
                <a:srgbClr val="FFFFFF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160120" y="9523700"/>
            <a:ext cx="1118937" cy="24622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defTabSz="609555">
              <a:defRPr/>
            </a:pPr>
            <a:r>
              <a:rPr kumimoji="0" lang="en-US" altLang="ja-JP" sz="800" dirty="0">
                <a:solidFill>
                  <a:srgbClr val="FFFFFF"/>
                </a:solidFill>
                <a:cs typeface="Meiryo UI" pitchFamily="50" charset="-128"/>
              </a:rPr>
              <a:t>© 2017 NTT DATA Corporation</a:t>
            </a:r>
          </a:p>
        </p:txBody>
      </p:sp>
      <p:sp>
        <p:nvSpPr>
          <p:cNvPr id="8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FFFFFF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FFFFFF"/>
              </a:solidFill>
              <a:cs typeface="HGPGothicE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4" y="9394308"/>
            <a:ext cx="815781" cy="4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5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クロージングロ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97552"/>
            <a:ext cx="1440118" cy="5408448"/>
          </a:xfrm>
          <a:prstGeom prst="rect">
            <a:avLst/>
          </a:prstGeom>
        </p:spPr>
      </p:pic>
      <p:sp>
        <p:nvSpPr>
          <p:cNvPr id="8" name="TextBox 12"/>
          <p:cNvSpPr txBox="1"/>
          <p:nvPr userDrawn="1"/>
        </p:nvSpPr>
        <p:spPr>
          <a:xfrm>
            <a:off x="5636847" y="9505809"/>
            <a:ext cx="1113726" cy="246221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r" defTabSz="609555">
              <a:defRPr/>
            </a:pPr>
            <a:r>
              <a:rPr kumimoji="0" lang="en-US" altLang="ja-JP" sz="800" dirty="0">
                <a:solidFill>
                  <a:srgbClr val="404040"/>
                </a:solidFill>
                <a:cs typeface="Meiryo UI" pitchFamily="50" charset="-128"/>
              </a:rPr>
              <a:t>© 2017 NTT DATA Corporation</a:t>
            </a: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4" y="4298800"/>
            <a:ext cx="2490673" cy="13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6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B(Human Blue ロ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1" y="3369591"/>
            <a:ext cx="6858000" cy="3112427"/>
          </a:xfrm>
          <a:prstGeom prst="rect">
            <a:avLst/>
          </a:prstGeom>
          <a:solidFill>
            <a:srgbClr val="E1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b="0" i="0" dirty="0">
              <a:latin typeface="HGPGothicE" charset="-128"/>
              <a:ea typeface="HGPGothicE" charset="-128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528316" y="3989875"/>
            <a:ext cx="5290693" cy="1427724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indent="0" fontAlgn="ctr">
              <a:spcBef>
                <a:spcPts val="0"/>
              </a:spcBef>
              <a:buNone/>
              <a:defRPr sz="24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［タイトル（１</a:t>
            </a:r>
            <a:r>
              <a:rPr lang="en-US" altLang="ja-JP" dirty="0"/>
              <a:t>〜</a:t>
            </a:r>
            <a:r>
              <a:rPr lang="ja-JP" altLang="en-US" dirty="0"/>
              <a:t>３行）］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528316" y="5511841"/>
            <a:ext cx="5290693" cy="445519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marL="0" marR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2pPr>
            <a:lvl3pPr marL="1219110" indent="0">
              <a:buNone/>
              <a:defRPr sz="1400">
                <a:solidFill>
                  <a:schemeClr val="bg1"/>
                </a:solidFill>
                <a:latin typeface="MS PGothic" charset="-128"/>
                <a:ea typeface="MS PGothic" charset="-128"/>
                <a:cs typeface="MS PGothic" charset="-128"/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dirty="0"/>
              <a:t>○○○○年○○月○○日</a:t>
            </a:r>
            <a:br>
              <a:rPr lang="ja-JP" altLang="en-US" dirty="0"/>
            </a:br>
            <a:r>
              <a:rPr lang="ja-JP" altLang="en-US" dirty="0"/>
              <a:t>株式会社ＮＴＴデータ　○○○○</a:t>
            </a:r>
            <a:br>
              <a:rPr lang="ja-JP" altLang="en-US" dirty="0"/>
            </a:br>
            <a:r>
              <a:rPr lang="ja-JP" altLang="en-US" dirty="0"/>
              <a:t>○○○○○○○○○○○○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190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1484730" y="1312596"/>
            <a:ext cx="5035161" cy="8008000"/>
          </a:xfrm>
          <a:prstGeom prst="rect">
            <a:avLst/>
          </a:prstGeom>
        </p:spPr>
        <p:txBody>
          <a:bodyPr lIns="183600" rIns="183600"/>
          <a:lstStyle>
            <a:lvl1pPr marL="457200" indent="-45720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spcAft>
                <a:spcPts val="0"/>
              </a:spcAft>
              <a:buFontTx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目次を入力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2524"/>
            <a:ext cx="6631365" cy="10555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/>
              <a:t>［目次］</a:t>
            </a:r>
            <a:endParaRPr kumimoji="1" lang="ja-JP" altLang="en-US" dirty="0"/>
          </a:p>
        </p:txBody>
      </p:sp>
      <p:sp>
        <p:nvSpPr>
          <p:cNvPr id="12" name="TextBox 16"/>
          <p:cNvSpPr txBox="1"/>
          <p:nvPr userDrawn="1"/>
        </p:nvSpPr>
        <p:spPr>
          <a:xfrm>
            <a:off x="319699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870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扉">
    <p:bg>
      <p:bgPr>
        <a:solidFill>
          <a:srgbClr val="E1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1071692" y="1312596"/>
            <a:ext cx="4700337" cy="637343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2400" spc="200" baseline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［中扉］</a:t>
            </a:r>
          </a:p>
        </p:txBody>
      </p:sp>
      <p:sp>
        <p:nvSpPr>
          <p:cNvPr id="14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43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1312596"/>
            <a:ext cx="6192102" cy="7592592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  <p:sp>
        <p:nvSpPr>
          <p:cNvPr id="5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104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/>
              <a:t>［タイトル］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72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207" y="4192"/>
            <a:ext cx="6625475" cy="720000"/>
          </a:xfrm>
          <a:prstGeom prst="rect">
            <a:avLst/>
          </a:prstGeom>
        </p:spPr>
        <p:txBody>
          <a:bodyPr tIns="108000" anchor="ctr" anchorCtr="0"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26468" marR="0" lvl="0" indent="-226468" algn="l" defTabSz="60955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dirty="0"/>
              <a:t>［タイトル］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26962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/>
          <p:nvPr userDrawn="1"/>
        </p:nvSpPr>
        <p:spPr>
          <a:xfrm>
            <a:off x="0" y="0"/>
            <a:ext cx="6858000" cy="360000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024" tIns="42012" rIns="84024" bIns="42012" rtlCol="0" anchor="ctr">
            <a:normAutofit lnSpcReduction="10000"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327789" y="914400"/>
            <a:ext cx="6192102" cy="7990788"/>
          </a:xfrm>
          <a:prstGeom prst="rect">
            <a:avLst/>
          </a:prstGeom>
        </p:spPr>
        <p:txBody>
          <a:bodyPr lIns="90000"/>
          <a:lstStyle>
            <a:lvl1pPr marL="0" indent="0" fontAlgn="ctr">
              <a:spcBef>
                <a:spcPts val="0"/>
              </a:spcBef>
              <a:buFont typeface="Arial" charset="0"/>
              <a:buNone/>
              <a:defRPr sz="2000" b="0" i="0" spc="1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09555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1219108" indent="0" fontAlgn="ctr">
              <a:spcBef>
                <a:spcPts val="0"/>
              </a:spcBef>
              <a:buFont typeface="Arial" charset="0"/>
              <a:buNone/>
              <a:defRPr sz="2000" b="0" i="0" spc="10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828664" indent="0">
              <a:buFontTx/>
              <a:buNone/>
              <a:defRPr>
                <a:solidFill>
                  <a:schemeClr val="tx2"/>
                </a:solidFill>
              </a:defRPr>
            </a:lvl4pPr>
            <a:lvl5pPr marL="2438218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kumimoji="1" lang="ja-JP" altLang="en-US" dirty="0"/>
              <a:t>テキストの入力</a:t>
            </a:r>
          </a:p>
        </p:txBody>
      </p:sp>
    </p:spTree>
    <p:extLst>
      <p:ext uri="{BB962C8B-B14F-4D97-AF65-F5344CB8AC3E}">
        <p14:creationId xmlns:p14="http://schemas.microsoft.com/office/powerpoint/2010/main" val="280001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C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>
            <a:spLocks noGrp="1"/>
          </p:cNvSpPr>
          <p:nvPr>
            <p:ph idx="10" hasCustomPrompt="1"/>
          </p:nvPr>
        </p:nvSpPr>
        <p:spPr>
          <a:xfrm>
            <a:off x="1959162" y="4120908"/>
            <a:ext cx="2940355" cy="1196147"/>
          </a:xfrm>
          <a:prstGeom prst="rect">
            <a:avLst/>
          </a:prstGeom>
          <a:ln w="38100">
            <a:solidFill>
              <a:schemeClr val="bg1"/>
            </a:solidFill>
            <a:prstDash val="sysDot"/>
          </a:ln>
        </p:spPr>
        <p:txBody>
          <a:bodyPr lIns="90000" anchor="ctr" anchorCtr="1"/>
          <a:lstStyle>
            <a:lvl1pPr marL="0" indent="0" fontAlgn="ctr">
              <a:spcBef>
                <a:spcPts val="0"/>
              </a:spcBef>
              <a:buFontTx/>
              <a:buNone/>
              <a:defRPr sz="1800" b="0" i="0" spc="79" baseline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1pPr>
            <a:lvl2pPr marL="484862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2pPr>
            <a:lvl3pPr marL="969724" indent="0" fontAlgn="ctr">
              <a:spcBef>
                <a:spcPts val="0"/>
              </a:spcBef>
              <a:buFontTx/>
              <a:buNone/>
              <a:defRPr sz="1800" b="0" i="0" spc="79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defRPr>
            </a:lvl3pPr>
            <a:lvl4pPr marL="1454588" indent="0">
              <a:buFontTx/>
              <a:buNone/>
              <a:defRPr>
                <a:solidFill>
                  <a:schemeClr val="tx2"/>
                </a:solidFill>
              </a:defRPr>
            </a:lvl4pPr>
            <a:lvl5pPr marL="193945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algn="ctr"/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写真</a:t>
            </a:r>
            <a:r>
              <a:rPr lang="en-US" altLang="ja-JP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/</a:t>
            </a:r>
            <a:r>
              <a:rPr lang="ja-JP" altLang="en-US" sz="1800" spc="200">
                <a:solidFill>
                  <a:srgbClr val="FFFFFF"/>
                </a:solidFill>
                <a:latin typeface="HGPGothicE" charset="-128"/>
                <a:ea typeface="HGPGothicE" charset="-128"/>
                <a:cs typeface="HGPGothicE" charset="-128"/>
              </a:rPr>
              <a:t>動画を貼付</a:t>
            </a:r>
            <a:endParaRPr lang="ja-JP" altLang="en-US" sz="1800" spc="200" dirty="0">
              <a:solidFill>
                <a:srgbClr val="FFFFFF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160120" y="9523700"/>
            <a:ext cx="1118937" cy="246221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marL="0" marR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dirty="0">
                <a:solidFill>
                  <a:schemeClr val="bg1"/>
                </a:solidFill>
                <a:latin typeface="HGPGothicE" charset="-128"/>
                <a:ea typeface="HGPGothicE" charset="-128"/>
                <a:cs typeface="Meiryo UI" pitchFamily="50" charset="-128"/>
              </a:rPr>
              <a:t>© 2017 NTT DATA Corporation</a:t>
            </a:r>
          </a:p>
        </p:txBody>
      </p:sp>
      <p:sp>
        <p:nvSpPr>
          <p:cNvPr id="8" name="TextBox 16"/>
          <p:cNvSpPr txBox="1"/>
          <p:nvPr userDrawn="1"/>
        </p:nvSpPr>
        <p:spPr>
          <a:xfrm>
            <a:off x="3208047" y="9463252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bg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bg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4" y="9394308"/>
            <a:ext cx="815781" cy="4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0" y="9637220"/>
            <a:ext cx="6858000" cy="270113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i="0" dirty="0">
              <a:solidFill>
                <a:schemeClr val="tx1"/>
              </a:solidFill>
              <a:latin typeface="HGPGothicE" charset="-128"/>
              <a:ea typeface="HGPGothicE" charset="-128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196997" y="9679943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9AC1C8-10F2-4A77-9A6E-9375F974715F}" type="slidenum">
              <a:rPr lang="en-US" sz="1200" b="0" i="0">
                <a:solidFill>
                  <a:schemeClr val="tx1"/>
                </a:solidFill>
                <a:latin typeface="HGPGothicE" charset="-128"/>
                <a:ea typeface="HGPGothicE" charset="-128"/>
                <a:cs typeface="HGPGothicE" charset="-128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0" i="0" dirty="0">
              <a:solidFill>
                <a:schemeClr val="tx1"/>
              </a:solidFill>
              <a:latin typeface="HGPGothicE" charset="-128"/>
              <a:ea typeface="HGPGothicE" charset="-128"/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79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1" r:id="rId8"/>
    <p:sldLayoutId id="2147483718" r:id="rId9"/>
    <p:sldLayoutId id="2147483719" r:id="rId10"/>
    <p:sldLayoutId id="2147483720" r:id="rId11"/>
  </p:sldLayoutIdLst>
  <p:hf hdr="0" dt="0"/>
  <p:txStyles>
    <p:titleStyle>
      <a:lvl1pPr algn="l" defTabSz="484862" rtl="0" eaLnBrk="1" fontAlgn="base" hangingPunct="1">
        <a:spcBef>
          <a:spcPct val="0"/>
        </a:spcBef>
        <a:spcAft>
          <a:spcPct val="0"/>
        </a:spcAft>
        <a:defRPr kumimoji="1" sz="1909" b="0" i="0" kern="1200" spc="160" baseline="0">
          <a:solidFill>
            <a:srgbClr val="404040"/>
          </a:solidFill>
          <a:latin typeface="HGPGothicE" charset="-128"/>
          <a:ea typeface="HGPGothicE" charset="-128"/>
          <a:cs typeface="HGPGothicE" charset="-128"/>
        </a:defRPr>
      </a:lvl1pPr>
      <a:lvl2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484862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969727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454588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1939450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180141" indent="-180141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545" kern="1200">
          <a:solidFill>
            <a:schemeClr val="tx1"/>
          </a:solidFill>
          <a:latin typeface="Arial"/>
          <a:ea typeface="+mn-ea"/>
          <a:cs typeface="Arial"/>
        </a:defRPr>
      </a:lvl1pPr>
      <a:lvl2pPr marL="723926" indent="-239063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2pPr>
      <a:lvl3pPr marL="1156599" indent="-186874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3pPr>
      <a:lvl4pPr marL="1638094" indent="-183509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4pPr>
      <a:lvl5pPr marL="2121273" indent="-181825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5pPr>
      <a:lvl6pPr marL="266674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6pPr>
      <a:lvl7pPr marL="3151607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7pPr>
      <a:lvl8pPr marL="3636468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8pPr>
      <a:lvl9pPr marL="412133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862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727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588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45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313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175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036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8899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0" y="9592959"/>
            <a:ext cx="6858000" cy="314375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208047" y="9666111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404040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404040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234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hf hdr="0" dt="0"/>
  <p:txStyles>
    <p:titleStyle>
      <a:lvl1pPr algn="l" defTabSz="484862" rtl="0" eaLnBrk="1" fontAlgn="base" hangingPunct="1">
        <a:spcBef>
          <a:spcPct val="0"/>
        </a:spcBef>
        <a:spcAft>
          <a:spcPct val="0"/>
        </a:spcAft>
        <a:defRPr kumimoji="1" sz="1909" b="0" i="0" kern="1200" spc="160" baseline="0">
          <a:solidFill>
            <a:srgbClr val="404040"/>
          </a:solidFill>
          <a:latin typeface="HGPGothicE" charset="-128"/>
          <a:ea typeface="HGPGothicE" charset="-128"/>
          <a:cs typeface="HGPGothicE" charset="-128"/>
        </a:defRPr>
      </a:lvl1pPr>
      <a:lvl2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484862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969727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454588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1939450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180141" indent="-180141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545" kern="1200">
          <a:solidFill>
            <a:schemeClr val="tx1"/>
          </a:solidFill>
          <a:latin typeface="Arial"/>
          <a:ea typeface="+mn-ea"/>
          <a:cs typeface="Arial"/>
        </a:defRPr>
      </a:lvl1pPr>
      <a:lvl2pPr marL="723926" indent="-239063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2pPr>
      <a:lvl3pPr marL="1156599" indent="-186874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3pPr>
      <a:lvl4pPr marL="1638094" indent="-183509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4pPr>
      <a:lvl5pPr marL="2121273" indent="-181825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5pPr>
      <a:lvl6pPr marL="266674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6pPr>
      <a:lvl7pPr marL="3151607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7pPr>
      <a:lvl8pPr marL="3636468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8pPr>
      <a:lvl9pPr marL="412133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862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727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588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45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313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175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036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8899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3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/>
        </p:nvSpPr>
        <p:spPr>
          <a:xfrm>
            <a:off x="0" y="9592959"/>
            <a:ext cx="6858000" cy="314375"/>
          </a:xfrm>
          <a:prstGeom prst="rect">
            <a:avLst/>
          </a:prstGeom>
          <a:solidFill>
            <a:srgbClr val="E1E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404040"/>
              </a:solidFill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208047" y="9666111"/>
            <a:ext cx="464006" cy="184666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>
              <a:defRPr/>
            </a:pPr>
            <a:fld id="{0F9AC1C8-10F2-4A77-9A6E-9375F974715F}" type="slidenum">
              <a:rPr lang="en-US" sz="1200">
                <a:solidFill>
                  <a:srgbClr val="404040"/>
                </a:solidFill>
                <a:cs typeface="HGPGothicE" charset="-128"/>
              </a:rPr>
              <a:pPr algn="ctr">
                <a:defRPr/>
              </a:pPr>
              <a:t>‹#›</a:t>
            </a:fld>
            <a:endParaRPr lang="en-US" sz="1200" dirty="0">
              <a:solidFill>
                <a:srgbClr val="404040"/>
              </a:solidFill>
              <a:cs typeface="HGPGothicE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31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hdr="0" dt="0"/>
  <p:txStyles>
    <p:titleStyle>
      <a:lvl1pPr algn="l" defTabSz="484862" rtl="0" eaLnBrk="1" fontAlgn="base" hangingPunct="1">
        <a:spcBef>
          <a:spcPct val="0"/>
        </a:spcBef>
        <a:spcAft>
          <a:spcPct val="0"/>
        </a:spcAft>
        <a:defRPr kumimoji="1" sz="1909" b="0" i="0" kern="1200" spc="160" baseline="0">
          <a:solidFill>
            <a:srgbClr val="404040"/>
          </a:solidFill>
          <a:latin typeface="HGPGothicE" charset="-128"/>
          <a:ea typeface="HGPGothicE" charset="-128"/>
          <a:cs typeface="HGPGothicE" charset="-128"/>
        </a:defRPr>
      </a:lvl1pPr>
      <a:lvl2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484862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969727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454588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1939450" algn="l" defTabSz="484862" rtl="0" eaLnBrk="1" fontAlgn="base" hangingPunct="1">
        <a:spcBef>
          <a:spcPct val="0"/>
        </a:spcBef>
        <a:spcAft>
          <a:spcPct val="0"/>
        </a:spcAft>
        <a:defRPr kumimoji="1" sz="2121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180141" indent="-180141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545" kern="1200">
          <a:solidFill>
            <a:schemeClr val="tx1"/>
          </a:solidFill>
          <a:latin typeface="Arial"/>
          <a:ea typeface="+mn-ea"/>
          <a:cs typeface="Arial"/>
        </a:defRPr>
      </a:lvl1pPr>
      <a:lvl2pPr marL="723926" indent="-239063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2pPr>
      <a:lvl3pPr marL="1156599" indent="-186874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3pPr>
      <a:lvl4pPr marL="1638094" indent="-183509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4pPr>
      <a:lvl5pPr marL="2121273" indent="-181825" algn="l" defTabSz="484862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121" kern="1200">
          <a:solidFill>
            <a:schemeClr val="tx1"/>
          </a:solidFill>
          <a:latin typeface="Arial"/>
          <a:ea typeface="+mn-ea"/>
          <a:cs typeface="Arial"/>
        </a:defRPr>
      </a:lvl5pPr>
      <a:lvl6pPr marL="266674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6pPr>
      <a:lvl7pPr marL="3151607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7pPr>
      <a:lvl8pPr marL="3636468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8pPr>
      <a:lvl9pPr marL="4121332" indent="-242431" algn="l" defTabSz="484862" rtl="0" eaLnBrk="1" latinLnBrk="0" hangingPunct="1">
        <a:spcBef>
          <a:spcPct val="20000"/>
        </a:spcBef>
        <a:buFont typeface="Arial"/>
        <a:buChar char="•"/>
        <a:defRPr kumimoji="1" sz="21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862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727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588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450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313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175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036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8899" algn="l" defTabSz="484862" rtl="0" eaLnBrk="1" latinLnBrk="0" hangingPunct="1">
        <a:defRPr kumimoji="1"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hyperlink" Target="https://www.e-shien.mext.go.jp/" TargetMode="Externa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s://www.mext.go.jp/a_menu/shotou/mushouka/1342674.htm" TargetMode="External"/><Relationship Id="rId4" Type="http://schemas.openxmlformats.org/officeDocument/2006/relationships/hyperlink" Target="https://www.mext.go.jp/a_menu/shotou/mushouka/01753.html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6"/>
          </p:nvPr>
        </p:nvSpPr>
        <p:spPr>
          <a:xfrm>
            <a:off x="333829" y="3745282"/>
            <a:ext cx="6485180" cy="1709895"/>
          </a:xfrm>
        </p:spPr>
        <p:txBody>
          <a:bodyPr>
            <a:normAutofit fontScale="92500"/>
          </a:bodyPr>
          <a:lstStyle/>
          <a:p>
            <a:r>
              <a:rPr lang="ja-JP" altLang="en-US" sz="2200" dirty="0">
                <a:solidFill>
                  <a:srgbClr val="000000"/>
                </a:solidFill>
              </a:rPr>
              <a:t>高等学校等就学支援金オンライン申請システム　</a:t>
            </a:r>
            <a:r>
              <a:rPr lang="en-US" altLang="ja-JP" sz="2200" dirty="0">
                <a:solidFill>
                  <a:srgbClr val="000000"/>
                </a:solidFill>
              </a:rPr>
              <a:t>e-</a:t>
            </a:r>
            <a:r>
              <a:rPr lang="en-US" altLang="ja-JP" sz="2200" dirty="0" err="1">
                <a:solidFill>
                  <a:srgbClr val="000000"/>
                </a:solidFill>
              </a:rPr>
              <a:t>Shien</a:t>
            </a:r>
            <a:endParaRPr lang="en-US" altLang="ja-JP" sz="2200" dirty="0">
              <a:solidFill>
                <a:srgbClr val="000000"/>
              </a:solidFill>
            </a:endParaRPr>
          </a:p>
          <a:p>
            <a:r>
              <a:rPr kumimoji="1" lang="ja-JP" altLang="en-US" sz="2200" dirty="0">
                <a:solidFill>
                  <a:srgbClr val="000000"/>
                </a:solidFill>
              </a:rPr>
              <a:t>申請者</a:t>
            </a:r>
            <a:r>
              <a:rPr lang="ja-JP" altLang="en-US" sz="2200" dirty="0">
                <a:solidFill>
                  <a:srgbClr val="000000"/>
                </a:solidFill>
              </a:rPr>
              <a:t>向け利用</a:t>
            </a:r>
            <a:r>
              <a:rPr kumimoji="1" lang="ja-JP" altLang="en-US" sz="2200" dirty="0">
                <a:solidFill>
                  <a:srgbClr val="000000"/>
                </a:solidFill>
              </a:rPr>
              <a:t>マニュアル</a:t>
            </a:r>
            <a:endParaRPr kumimoji="1" lang="en-US" altLang="ja-JP" sz="2200" dirty="0">
              <a:solidFill>
                <a:srgbClr val="000000"/>
              </a:solidFill>
            </a:endParaRPr>
          </a:p>
          <a:p>
            <a:endParaRPr kumimoji="1" lang="en-US" altLang="ja-JP" sz="900" dirty="0">
              <a:solidFill>
                <a:srgbClr val="000000"/>
              </a:solidFill>
            </a:endParaRPr>
          </a:p>
          <a:p>
            <a:r>
              <a:rPr lang="ja-JP" altLang="en-US" sz="2200" dirty="0">
                <a:solidFill>
                  <a:srgbClr val="000000"/>
                </a:solidFill>
              </a:rPr>
              <a:t>①　共通編</a:t>
            </a:r>
            <a:endParaRPr kumimoji="1" lang="en-US" altLang="ja-JP" sz="2200" dirty="0">
              <a:solidFill>
                <a:srgbClr val="000000"/>
              </a:solidFill>
            </a:endParaRPr>
          </a:p>
          <a:p>
            <a:endParaRPr lang="en-US" altLang="ja-JP" sz="1800" dirty="0">
              <a:solidFill>
                <a:srgbClr val="000000"/>
              </a:solidFill>
            </a:endParaRPr>
          </a:p>
          <a:p>
            <a:pPr algn="ctr"/>
            <a:r>
              <a:rPr lang="en-US" altLang="ja-JP" sz="1600" dirty="0">
                <a:solidFill>
                  <a:srgbClr val="000000"/>
                </a:solidFill>
              </a:rPr>
              <a:t>e-</a:t>
            </a:r>
            <a:r>
              <a:rPr lang="en-US" altLang="ja-JP" sz="1600" dirty="0" err="1">
                <a:solidFill>
                  <a:srgbClr val="000000"/>
                </a:solidFill>
              </a:rPr>
              <a:t>Shien</a:t>
            </a:r>
            <a:r>
              <a:rPr lang="ja-JP" altLang="en-US" sz="1600" dirty="0">
                <a:solidFill>
                  <a:srgbClr val="000000"/>
                </a:solidFill>
              </a:rPr>
              <a:t>の概要や操作方法について説明する共通</a:t>
            </a:r>
            <a:r>
              <a:rPr lang="ja-JP" altLang="en-US" sz="1500" dirty="0">
                <a:solidFill>
                  <a:srgbClr val="000000"/>
                </a:solidFill>
              </a:rPr>
              <a:t>マニュアルです。</a:t>
            </a:r>
            <a:endParaRPr kumimoji="1" lang="ja-JP" altLang="en-US" sz="1500" dirty="0">
              <a:solidFill>
                <a:srgbClr val="000000"/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7"/>
          </p:nvPr>
        </p:nvSpPr>
        <p:spPr>
          <a:xfrm>
            <a:off x="0" y="5724783"/>
            <a:ext cx="6858000" cy="701069"/>
          </a:xfrm>
        </p:spPr>
        <p:txBody>
          <a:bodyPr>
            <a:normAutofit/>
          </a:bodyPr>
          <a:lstStyle/>
          <a:p>
            <a:pPr algn="ctr"/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2022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endParaRPr lang="en-US" altLang="ja-JP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00"/>
                </a:solidFill>
              </a:rPr>
              <a:t>文部科学省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3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8519E97-BB7C-4896-9E5F-100C214446CC}"/>
              </a:ext>
            </a:extLst>
          </p:cNvPr>
          <p:cNvSpPr txBox="1"/>
          <p:nvPr/>
        </p:nvSpPr>
        <p:spPr>
          <a:xfrm>
            <a:off x="296214" y="7753611"/>
            <a:ext cx="6265573" cy="16678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anchor="ctr" anchorCtr="0">
            <a:noAutofit/>
          </a:bodyPr>
          <a:lstStyle/>
          <a:p>
            <a:pPr marL="450850" indent="-285750">
              <a:buFont typeface="Wingdings" panose="05000000000000000000" pitchFamily="2" charset="2"/>
              <a:buChar char="n"/>
            </a:pP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e-Shien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へのアクセス</a:t>
            </a:r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0850"/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https://www.e-shien.mext.go.jp/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0850" indent="-285750">
              <a:buFont typeface="Wingdings" panose="05000000000000000000" pitchFamily="2" charset="2"/>
              <a:buChar char="n"/>
            </a:pPr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0850" lvl="1" indent="-285750">
              <a:buFont typeface="Wingdings" panose="05000000000000000000" pitchFamily="2" charset="2"/>
              <a:buChar char="n"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操作手順の説明動画、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FAQ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0850" lvl="1"/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hlinkClick r:id="rId4"/>
              </a:rPr>
              <a:t>https://www.mext.go.jp/a_menu/shotou/mushouka/01753.html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0850" lvl="1"/>
            <a:endParaRPr lang="en-US" altLang="ja-JP" sz="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450850" indent="-285750">
              <a:buFont typeface="Wingdings" panose="05000000000000000000" pitchFamily="2" charset="2"/>
              <a:buChar char="n"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就学支援金制度の概要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https://www.mext.go.jp/a_menu/shotou/mushouka/1342674.htm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0000"/>
                </a:solidFill>
              </a:rPr>
              <a:t>目次</a:t>
            </a:r>
          </a:p>
        </p:txBody>
      </p:sp>
      <p:sp>
        <p:nvSpPr>
          <p:cNvPr id="16" name="コンテンツ プレースホルダー 5">
            <a:extLst>
              <a:ext uri="{FF2B5EF4-FFF2-40B4-BE49-F238E27FC236}">
                <a16:creationId xmlns:a16="http://schemas.microsoft.com/office/drawing/2014/main" id="{A5C0AFD9-A2DC-419C-92A1-B62D5E42A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94" y="749245"/>
            <a:ext cx="6522860" cy="671626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00000"/>
                </a:solidFill>
              </a:rPr>
              <a:t>このマニュアルでは、高等学校等就学支援金</a:t>
            </a:r>
            <a:r>
              <a:rPr lang="en-US" altLang="ja-JP" sz="1600" dirty="0">
                <a:solidFill>
                  <a:srgbClr val="000000"/>
                </a:solidFill>
              </a:rPr>
              <a:t>(</a:t>
            </a:r>
            <a:r>
              <a:rPr lang="ja-JP" altLang="en-US" sz="1600" dirty="0">
                <a:solidFill>
                  <a:srgbClr val="000000"/>
                </a:solidFill>
              </a:rPr>
              <a:t>以下、就学支援金</a:t>
            </a:r>
            <a:r>
              <a:rPr lang="en-US" altLang="ja-JP" sz="1600" dirty="0">
                <a:solidFill>
                  <a:srgbClr val="000000"/>
                </a:solidFill>
              </a:rPr>
              <a:t>)</a:t>
            </a:r>
            <a:r>
              <a:rPr lang="ja-JP" altLang="en-US" sz="1600" dirty="0">
                <a:solidFill>
                  <a:srgbClr val="000000"/>
                </a:solidFill>
              </a:rPr>
              <a:t>に関する手続を、生徒が</a:t>
            </a:r>
            <a:r>
              <a:rPr lang="en-US" altLang="ja-JP" sz="1600" dirty="0">
                <a:solidFill>
                  <a:srgbClr val="000000"/>
                </a:solidFill>
              </a:rPr>
              <a:t>e-Shien</a:t>
            </a:r>
            <a:r>
              <a:rPr lang="ja-JP" altLang="en-US" sz="1600" dirty="0">
                <a:solidFill>
                  <a:srgbClr val="000000"/>
                </a:solidFill>
              </a:rPr>
              <a:t>で行うための手順について説明します。</a:t>
            </a:r>
            <a:endParaRPr lang="en-US" altLang="ja-JP" sz="1600" dirty="0">
              <a:solidFill>
                <a:srgbClr val="000000"/>
              </a:solidFill>
            </a:endParaRPr>
          </a:p>
          <a:p>
            <a:endParaRPr lang="en-US" altLang="ja-JP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00000"/>
                </a:solidFill>
              </a:rPr>
              <a:t>マニュアルは次の</a:t>
            </a:r>
            <a:r>
              <a:rPr lang="en-US" altLang="ja-JP" sz="1600" dirty="0">
                <a:solidFill>
                  <a:srgbClr val="000000"/>
                </a:solidFill>
              </a:rPr>
              <a:t>4</a:t>
            </a:r>
            <a:r>
              <a:rPr lang="ja-JP" altLang="en-US" sz="1600" dirty="0">
                <a:solidFill>
                  <a:srgbClr val="000000"/>
                </a:solidFill>
              </a:rPr>
              <a:t>つに分かれており、本書は</a:t>
            </a:r>
            <a:r>
              <a:rPr lang="ja-JP" altLang="en-US" sz="1600" b="1" u="sng" dirty="0">
                <a:solidFill>
                  <a:srgbClr val="000000"/>
                </a:solidFill>
              </a:rPr>
              <a:t>「①共通編」</a:t>
            </a:r>
            <a:r>
              <a:rPr lang="ja-JP" altLang="en-US" sz="1600" dirty="0">
                <a:solidFill>
                  <a:srgbClr val="000000"/>
                </a:solidFill>
              </a:rPr>
              <a:t>です。</a:t>
            </a:r>
            <a:endParaRPr lang="en-US" altLang="ja-JP" sz="1600" dirty="0">
              <a:solidFill>
                <a:srgbClr val="000000"/>
              </a:solidFill>
            </a:endParaRPr>
          </a:p>
          <a:p>
            <a:endParaRPr lang="en-US" altLang="ja-JP" sz="800" dirty="0">
              <a:solidFill>
                <a:srgbClr val="000000"/>
              </a:solidFill>
            </a:endParaRPr>
          </a:p>
          <a:p>
            <a:r>
              <a:rPr lang="ja-JP" altLang="en-US" sz="1600" dirty="0">
                <a:solidFill>
                  <a:srgbClr val="000000"/>
                </a:solidFill>
              </a:rPr>
              <a:t>　</a:t>
            </a:r>
            <a:r>
              <a:rPr lang="ja-JP" altLang="en-US" sz="1600" u="sng" dirty="0">
                <a:solidFill>
                  <a:srgbClr val="000000"/>
                </a:solidFill>
              </a:rPr>
              <a:t>①</a:t>
            </a:r>
            <a:r>
              <a:rPr lang="ja-JP" altLang="en-US" sz="1600" b="1" u="sng" dirty="0">
                <a:solidFill>
                  <a:srgbClr val="000000"/>
                </a:solidFill>
              </a:rPr>
              <a:t>　</a:t>
            </a:r>
            <a:r>
              <a:rPr lang="ja-JP" altLang="en-US" sz="1600" u="sng" dirty="0">
                <a:solidFill>
                  <a:srgbClr val="000000"/>
                </a:solidFill>
              </a:rPr>
              <a:t>共通編</a:t>
            </a:r>
            <a:endParaRPr lang="en-US" altLang="ja-JP" sz="1600" u="sng" dirty="0">
              <a:solidFill>
                <a:srgbClr val="000000"/>
              </a:solidFill>
            </a:endParaRPr>
          </a:p>
          <a:p>
            <a:r>
              <a:rPr lang="ja-JP" altLang="en-US" sz="1600" b="1" dirty="0">
                <a:solidFill>
                  <a:srgbClr val="000000"/>
                </a:solidFill>
              </a:rPr>
              <a:t>　　</a:t>
            </a:r>
            <a:r>
              <a:rPr lang="ja-JP" altLang="en-US" sz="1600" dirty="0">
                <a:solidFill>
                  <a:srgbClr val="000000"/>
                </a:solidFill>
              </a:rPr>
              <a:t>　</a:t>
            </a:r>
            <a:r>
              <a:rPr lang="ja-JP" altLang="en-US" sz="1400" dirty="0">
                <a:solidFill>
                  <a:srgbClr val="000000"/>
                </a:solidFill>
              </a:rPr>
              <a:t>・・・</a:t>
            </a:r>
            <a:r>
              <a:rPr lang="en-US" altLang="ja-JP" sz="1400" u="sng" dirty="0">
                <a:solidFill>
                  <a:srgbClr val="000000"/>
                </a:solidFill>
              </a:rPr>
              <a:t>e-Shien</a:t>
            </a:r>
            <a:r>
              <a:rPr lang="ja-JP" altLang="en-US" sz="1400" u="sng" dirty="0">
                <a:solidFill>
                  <a:srgbClr val="000000"/>
                </a:solidFill>
              </a:rPr>
              <a:t>の概要や操作方法を説明します。</a:t>
            </a:r>
            <a:endParaRPr lang="en-US" altLang="ja-JP" sz="1400" u="sng" dirty="0">
              <a:solidFill>
                <a:srgbClr val="000000"/>
              </a:solidFill>
            </a:endParaRPr>
          </a:p>
          <a:p>
            <a:endParaRPr lang="en-US" altLang="ja-JP" sz="800" dirty="0">
              <a:solidFill>
                <a:srgbClr val="000000"/>
              </a:solidFill>
            </a:endParaRPr>
          </a:p>
          <a:p>
            <a:r>
              <a:rPr lang="ja-JP" altLang="en-US" sz="1600" dirty="0">
                <a:solidFill>
                  <a:srgbClr val="000000"/>
                </a:solidFill>
              </a:rPr>
              <a:t>　②</a:t>
            </a:r>
            <a:r>
              <a:rPr lang="ja-JP" altLang="en-US" sz="1600" b="1" dirty="0">
                <a:solidFill>
                  <a:srgbClr val="000000"/>
                </a:solidFill>
              </a:rPr>
              <a:t>　</a:t>
            </a:r>
            <a:r>
              <a:rPr lang="ja-JP" altLang="en-US" sz="1600" dirty="0">
                <a:solidFill>
                  <a:srgbClr val="000000"/>
                </a:solidFill>
              </a:rPr>
              <a:t>新規申請編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801688" indent="-801688"/>
            <a:r>
              <a:rPr lang="ja-JP" altLang="en-US" sz="1600" dirty="0">
                <a:solidFill>
                  <a:srgbClr val="000000"/>
                </a:solidFill>
              </a:rPr>
              <a:t>　　　</a:t>
            </a:r>
            <a:r>
              <a:rPr lang="ja-JP" altLang="en-US" sz="1400" dirty="0">
                <a:solidFill>
                  <a:srgbClr val="000000"/>
                </a:solidFill>
              </a:rPr>
              <a:t>・・・「意向登録」「受給資格認定申請」について説明します。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marL="714375"/>
            <a:r>
              <a:rPr lang="ja-JP" altLang="en-US" sz="1400" dirty="0">
                <a:solidFill>
                  <a:srgbClr val="000000"/>
                </a:solidFill>
              </a:rPr>
              <a:t>入学・転入時や、新たに就学支援金の申請を行う際に参照してください。</a:t>
            </a:r>
            <a:endParaRPr lang="en-US" altLang="ja-JP" sz="1400" dirty="0">
              <a:solidFill>
                <a:srgbClr val="000000"/>
              </a:solidFill>
            </a:endParaRPr>
          </a:p>
          <a:p>
            <a:r>
              <a:rPr lang="ja-JP" altLang="en-US" sz="800" dirty="0">
                <a:solidFill>
                  <a:srgbClr val="000000"/>
                </a:solidFill>
              </a:rPr>
              <a:t>　</a:t>
            </a:r>
            <a:endParaRPr lang="en-US" altLang="ja-JP" sz="800" dirty="0">
              <a:solidFill>
                <a:srgbClr val="000000"/>
              </a:solidFill>
            </a:endParaRPr>
          </a:p>
          <a:p>
            <a:r>
              <a:rPr lang="ja-JP" altLang="en-US" sz="1600" dirty="0">
                <a:solidFill>
                  <a:srgbClr val="000000"/>
                </a:solidFill>
              </a:rPr>
              <a:t>　③　継続届出編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801688" indent="-801688"/>
            <a:r>
              <a:rPr lang="ja-JP" altLang="en-US" sz="1600" dirty="0">
                <a:solidFill>
                  <a:srgbClr val="000000"/>
                </a:solidFill>
              </a:rPr>
              <a:t>　　　</a:t>
            </a:r>
            <a:r>
              <a:rPr lang="ja-JP" altLang="en-US" sz="1400" dirty="0">
                <a:solidFill>
                  <a:srgbClr val="000000"/>
                </a:solidFill>
              </a:rPr>
              <a:t>・・・「継続意向登録」「収入状況届出」について説明します。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marL="714375"/>
            <a:r>
              <a:rPr lang="ja-JP" altLang="en-US" sz="1400" dirty="0">
                <a:solidFill>
                  <a:srgbClr val="000000"/>
                </a:solidFill>
              </a:rPr>
              <a:t>毎年</a:t>
            </a:r>
            <a:r>
              <a:rPr lang="en-US" altLang="ja-JP" sz="1400" dirty="0">
                <a:solidFill>
                  <a:srgbClr val="000000"/>
                </a:solidFill>
              </a:rPr>
              <a:t>7</a:t>
            </a:r>
            <a:r>
              <a:rPr lang="ja-JP" altLang="en-US" sz="1400" dirty="0">
                <a:solidFill>
                  <a:srgbClr val="000000"/>
                </a:solidFill>
              </a:rPr>
              <a:t>月頃、就学支援金の継続に関する手続を行う際に参照してください。</a:t>
            </a:r>
            <a:endParaRPr lang="en-US" altLang="ja-JP" sz="1600" dirty="0">
              <a:solidFill>
                <a:srgbClr val="000000"/>
              </a:solidFill>
            </a:endParaRPr>
          </a:p>
          <a:p>
            <a:endParaRPr lang="en-US" altLang="ja-JP" sz="800" dirty="0">
              <a:solidFill>
                <a:srgbClr val="000000"/>
              </a:solidFill>
            </a:endParaRPr>
          </a:p>
          <a:p>
            <a:r>
              <a:rPr lang="ja-JP" altLang="en-US" sz="1600" dirty="0">
                <a:solidFill>
                  <a:srgbClr val="000000"/>
                </a:solidFill>
              </a:rPr>
              <a:t>　④　変更手続編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801688" indent="-801688"/>
            <a:r>
              <a:rPr lang="ja-JP" altLang="en-US" sz="1600" dirty="0">
                <a:solidFill>
                  <a:srgbClr val="000000"/>
                </a:solidFill>
              </a:rPr>
              <a:t>　　　</a:t>
            </a:r>
            <a:r>
              <a:rPr lang="ja-JP" altLang="en-US" sz="1400" dirty="0">
                <a:solidFill>
                  <a:srgbClr val="000000"/>
                </a:solidFill>
              </a:rPr>
              <a:t>・・・「保護者等情報変更届出」「支給再開申出」について説明します。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marL="714375"/>
            <a:r>
              <a:rPr lang="ja-JP" altLang="en-US" sz="1400" dirty="0">
                <a:solidFill>
                  <a:srgbClr val="000000"/>
                </a:solidFill>
              </a:rPr>
              <a:t>保護者に変更があった際や、復学により就学支援金の受給を再開する際に参照してください。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marL="801688" indent="-801688"/>
            <a:endParaRPr lang="en-US" altLang="ja-JP" sz="16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1600" dirty="0">
                <a:solidFill>
                  <a:srgbClr val="000000"/>
                </a:solidFill>
              </a:rPr>
              <a:t>本書（①共通編）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の内容は、以下のとおりです。</a:t>
            </a:r>
            <a:endParaRPr kumimoji="1" lang="en-US" altLang="ja-JP" sz="16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801688" indent="-801688"/>
            <a:endParaRPr kumimoji="1" lang="en-US" altLang="ja-JP" sz="8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e-Shien</a:t>
            </a:r>
            <a:r>
              <a:rPr lang="ja-JP" altLang="en-US" sz="1600" dirty="0">
                <a:solidFill>
                  <a:srgbClr val="000000"/>
                </a:solidFill>
              </a:rPr>
              <a:t>を利用した申請の流れ 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 ・ ・</a:t>
            </a:r>
            <a:r>
              <a:rPr kumimoji="1" lang="ja-JP" altLang="en-US" sz="1600" b="0" i="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 ・ ・ ・ ・</a:t>
            </a:r>
            <a:r>
              <a:rPr kumimoji="1" lang="ja-JP" altLang="en-US" sz="1600" b="0" i="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 ・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kumimoji="1" lang="en-US" altLang="ja-JP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hlinkClick r:id="rId6" action="ppaction://hlinksldjump"/>
              </a:rPr>
              <a:t>P.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6" action="ppaction://hlinksldjump"/>
              </a:rPr>
              <a:t>３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操作説明</a:t>
            </a:r>
            <a:endParaRPr kumimoji="1" lang="en-US" altLang="ja-JP" sz="1600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defRPr/>
            </a:pP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en-US" altLang="ja-JP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2-1.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e-Shien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にログインする ・ ・ ・ ・ ・ ・ ・ ・ ・ ・ ・</a:t>
            </a:r>
            <a:r>
              <a:rPr kumimoji="1" lang="ja-JP" altLang="en-US" sz="1600" b="0" i="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 ・</a:t>
            </a:r>
            <a:r>
              <a:rPr kumimoji="1" lang="ja-JP" altLang="en-US" sz="1600" b="0" i="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hlinkClick r:id="rId7" action="ppaction://hlinksldjump"/>
              </a:rPr>
              <a:t>P.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7" action="ppaction://hlinksldjump"/>
              </a:rPr>
              <a:t>６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ja-JP" altLang="en-US" sz="1600" dirty="0">
                <a:solidFill>
                  <a:srgbClr val="000000"/>
                </a:solidFill>
              </a:rPr>
              <a:t>　　</a:t>
            </a:r>
            <a:r>
              <a:rPr lang="en-US" altLang="ja-JP" sz="1600" dirty="0">
                <a:solidFill>
                  <a:srgbClr val="000000"/>
                </a:solidFill>
              </a:rPr>
              <a:t>2-2.</a:t>
            </a:r>
            <a:r>
              <a:rPr lang="ja-JP" altLang="en-US" sz="1600" dirty="0">
                <a:solidFill>
                  <a:srgbClr val="000000"/>
                </a:solidFill>
              </a:rPr>
              <a:t> 審査状況・結果、申請内容を確認する 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1600" b="0" i="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 ・ ・</a:t>
            </a:r>
            <a:r>
              <a:rPr kumimoji="1" lang="ja-JP" altLang="en-US" sz="1600" b="0" i="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・</a:t>
            </a:r>
            <a:r>
              <a:rPr kumimoji="1" lang="ja-JP" altLang="en-US" sz="1600" b="0" i="0" u="none" strike="noStrike" kern="1200" cap="none" spc="1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hlinkClick r:id="rId8" action="ppaction://hlinksldjump"/>
              </a:rPr>
              <a:t>P.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8" action="ppaction://hlinksldjump"/>
              </a:rPr>
              <a:t>８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ja-JP" sz="1200" dirty="0">
              <a:solidFill>
                <a:srgbClr val="000000"/>
              </a:solidFill>
            </a:endParaRPr>
          </a:p>
          <a:p>
            <a:pPr marL="0" marR="0" lvl="0" indent="0" algn="l" defTabSz="484862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altLang="ja-JP" sz="1200" dirty="0">
              <a:solidFill>
                <a:srgbClr val="000000"/>
              </a:solidFill>
            </a:endParaRPr>
          </a:p>
          <a:p>
            <a:pPr marL="87313" marR="0" lvl="0" algn="l" defTabSz="925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本文中の画面表示は、令和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月現在のものです。</a:t>
            </a:r>
            <a:r>
              <a:rPr lang="ja-JP" altLang="en-US" sz="1200" i="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en-US" altLang="ja-JP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924FDA1-A851-4928-BFE6-A4AC72E4DA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3" y="7805519"/>
            <a:ext cx="563332" cy="56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3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>
          <a:xfrm>
            <a:off x="109023" y="-20451"/>
            <a:ext cx="6625475" cy="764813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2. e-</a:t>
            </a:r>
            <a:r>
              <a:rPr lang="en-US" altLang="ja-JP" dirty="0" err="1">
                <a:solidFill>
                  <a:srgbClr val="000000"/>
                </a:solidFill>
              </a:rPr>
              <a:t>Shien</a:t>
            </a:r>
            <a:r>
              <a:rPr lang="ja-JP" altLang="en-US" dirty="0">
                <a:solidFill>
                  <a:srgbClr val="000000"/>
                </a:solidFill>
              </a:rPr>
              <a:t>を利用した申請の流れ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170092" y="771043"/>
            <a:ext cx="6192102" cy="332896"/>
          </a:xfrm>
        </p:spPr>
        <p:txBody>
          <a:bodyPr/>
          <a:lstStyle/>
          <a:p>
            <a:r>
              <a:rPr lang="en-US" altLang="ja-JP" sz="1400" dirty="0">
                <a:solidFill>
                  <a:srgbClr val="000000"/>
                </a:solidFill>
              </a:rPr>
              <a:t>e-</a:t>
            </a:r>
            <a:r>
              <a:rPr lang="en-US" altLang="ja-JP" sz="1400" dirty="0" err="1">
                <a:solidFill>
                  <a:srgbClr val="000000"/>
                </a:solidFill>
              </a:rPr>
              <a:t>Shien</a:t>
            </a:r>
            <a:r>
              <a:rPr lang="ja-JP" altLang="en-US" sz="1400" dirty="0">
                <a:solidFill>
                  <a:srgbClr val="000000"/>
                </a:solidFill>
              </a:rPr>
              <a:t>を利用した受給資格認定申請の主な流れは以下となります。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266400" y="1237118"/>
            <a:ext cx="6480000" cy="3796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110000"/>
              </a:lnSpc>
            </a:pP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受給資格認定の申請 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(4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月の入学時・転入時 等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66400" y="1611518"/>
            <a:ext cx="6480000" cy="476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446400" y="1784318"/>
            <a:ext cx="2340000" cy="419100"/>
          </a:xfrm>
          <a:prstGeom prst="roundRect">
            <a:avLst/>
          </a:prstGeom>
          <a:solidFill>
            <a:srgbClr val="E1EEF0"/>
          </a:solidFill>
          <a:ln w="19050">
            <a:solidFill>
              <a:srgbClr val="ABCFD5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申請者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生徒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203794" y="1784318"/>
            <a:ext cx="2340000" cy="419100"/>
          </a:xfrm>
          <a:prstGeom prst="roundRect">
            <a:avLst/>
          </a:prstGeom>
          <a:solidFill>
            <a:srgbClr val="E1EEF0"/>
          </a:solidFill>
          <a:ln w="19050">
            <a:solidFill>
              <a:srgbClr val="ABCFD5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学校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031368" y="2453918"/>
            <a:ext cx="2592000" cy="51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通知書を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配布する</a:t>
            </a:r>
          </a:p>
        </p:txBody>
      </p:sp>
      <p:sp>
        <p:nvSpPr>
          <p:cNvPr id="4" name="右矢印 3"/>
          <p:cNvSpPr/>
          <p:nvPr/>
        </p:nvSpPr>
        <p:spPr>
          <a:xfrm rot="10800000">
            <a:off x="3002139" y="2540431"/>
            <a:ext cx="852487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右矢印 68"/>
          <p:cNvSpPr/>
          <p:nvPr/>
        </p:nvSpPr>
        <p:spPr>
          <a:xfrm rot="5400000">
            <a:off x="1501200" y="3067940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右矢印 69"/>
          <p:cNvSpPr/>
          <p:nvPr/>
        </p:nvSpPr>
        <p:spPr>
          <a:xfrm rot="5400000">
            <a:off x="1501200" y="4093940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1" name="右矢印 70"/>
          <p:cNvSpPr/>
          <p:nvPr/>
        </p:nvSpPr>
        <p:spPr>
          <a:xfrm rot="5400000">
            <a:off x="1500900" y="5364440"/>
            <a:ext cx="287179" cy="3816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53153" y="2596220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手渡し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郵送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20400" y="3471140"/>
            <a:ext cx="2646000" cy="514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320400" y="4504340"/>
            <a:ext cx="2646000" cy="75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endParaRPr lang="en-US" altLang="ja-JP" sz="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受給資格認定を申請する意思が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「ある 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or 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ない」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意向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の登録</a:t>
            </a:r>
            <a:endParaRPr lang="ja-JP" altLang="en-US" sz="1400" baseline="30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20400" y="5795162"/>
            <a:ext cx="2646971" cy="51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受給資格認定の申請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631244" y="3278112"/>
            <a:ext cx="10983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通知書</a:t>
            </a:r>
            <a:endParaRPr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782000" y="5317940"/>
            <a:ext cx="9316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申請を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場合のみ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320400" y="2453918"/>
            <a:ext cx="2592000" cy="51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通知書を受け取る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72377" y="5783078"/>
            <a:ext cx="3239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←入学時から支給を希望する場合は、ここまでを必ず</a:t>
            </a:r>
            <a:r>
              <a:rPr kumimoji="1" lang="en-US" altLang="ja-JP" sz="1400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u="sng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月中</a:t>
            </a:r>
            <a:r>
              <a:rPr kumimoji="1" lang="ja-JP" altLang="en-US" sz="14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に行ってください。</a:t>
            </a:r>
            <a:endParaRPr kumimoji="1" lang="en-US" altLang="ja-JP" sz="140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月中に申請を行わなかった場合、</a:t>
            </a:r>
            <a:r>
              <a:rPr kumimoji="1"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月分を受給できない可能性があります。</a:t>
            </a:r>
          </a:p>
        </p:txBody>
      </p:sp>
      <p:sp>
        <p:nvSpPr>
          <p:cNvPr id="49" name="フローチャート : 書類 13"/>
          <p:cNvSpPr/>
          <p:nvPr/>
        </p:nvSpPr>
        <p:spPr>
          <a:xfrm>
            <a:off x="3427690" y="2936367"/>
            <a:ext cx="406202" cy="401819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6632" y="8679650"/>
            <a:ext cx="4247936" cy="824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/>
            <a:endParaRPr kumimoji="1"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受給資格認定申請を実施するための詳しい手順は、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「➁新規申請編」マニュアルを参照してください。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13062" y="8556680"/>
            <a:ext cx="1014534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98CB286-1DF0-49FE-A6EF-C0A23A2CCF53}"/>
              </a:ext>
            </a:extLst>
          </p:cNvPr>
          <p:cNvSpPr txBox="1"/>
          <p:nvPr/>
        </p:nvSpPr>
        <p:spPr>
          <a:xfrm>
            <a:off x="150432" y="7394908"/>
            <a:ext cx="66088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marR="0" lvl="0" indent="0" algn="l" defTabSz="925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税の申告を行っていない場合、所得確認ができず、支給決定が遅れる場合があります。</a:t>
            </a:r>
            <a:endParaRPr kumimoji="1" lang="en-US" altLang="ja-JP" sz="14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87313" marR="0" lvl="0" indent="0" algn="l" defTabSz="925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 </a:t>
            </a:r>
            <a:r>
              <a:rPr kumimoji="1" lang="ja-JP" alt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必ず事前に申告手続をお願いします。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（ただし、控除対象配偶者、生活扶助受給者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87313" marR="0" lvl="0" indent="0" algn="l" defTabSz="9258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   等は、税の申告をしていなくても就学支援金の審査が可能です。）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6" name="右矢印 35"/>
          <p:cNvSpPr/>
          <p:nvPr/>
        </p:nvSpPr>
        <p:spPr>
          <a:xfrm rot="5400000">
            <a:off x="1501200" y="6380564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20400" y="6802131"/>
            <a:ext cx="2646000" cy="51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審査状況・結果　申請内容の確認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4360025" y="8107661"/>
            <a:ext cx="2638548" cy="1444619"/>
            <a:chOff x="802953" y="6453339"/>
            <a:chExt cx="2385738" cy="1340401"/>
          </a:xfrm>
        </p:grpSpPr>
        <p:sp>
          <p:nvSpPr>
            <p:cNvPr id="53" name="正方形/長方形 52"/>
            <p:cNvSpPr/>
            <p:nvPr/>
          </p:nvSpPr>
          <p:spPr>
            <a:xfrm>
              <a:off x="802953" y="6522334"/>
              <a:ext cx="2225997" cy="12714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961994" y="7216496"/>
              <a:ext cx="540000" cy="1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36000" tIns="72000" rIns="36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110000"/>
                </a:lnSpc>
              </a:pPr>
              <a:endParaRPr lang="ja-JP" altLang="en-US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713607" y="7194159"/>
              <a:ext cx="1475084" cy="228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e-</a:t>
              </a:r>
              <a:r>
                <a:rPr lang="en-US" altLang="ja-JP" sz="1000" dirty="0" err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</a:t>
              </a:r>
              <a:r>
                <a:rPr kumimoji="1" lang="en-US" altLang="ja-JP" sz="1000" dirty="0" err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hien</a:t>
              </a:r>
              <a:r>
                <a:rPr kumimoji="1"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を使用する</a:t>
              </a:r>
              <a:r>
                <a:rPr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手順</a:t>
              </a:r>
              <a:endPara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961994" y="7510470"/>
              <a:ext cx="540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36000" tIns="72000" rIns="36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110000"/>
                </a:lnSpc>
              </a:pPr>
              <a:endParaRPr lang="ja-JP" altLang="en-US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917509" y="6453339"/>
              <a:ext cx="441146" cy="2284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凡例</a:t>
              </a: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670089" y="7485699"/>
              <a:ext cx="1077539" cy="228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システム外の手順</a:t>
              </a:r>
            </a:p>
          </p:txBody>
        </p:sp>
      </p:grpSp>
      <p:sp>
        <p:nvSpPr>
          <p:cNvPr id="61" name="右矢印 60"/>
          <p:cNvSpPr/>
          <p:nvPr/>
        </p:nvSpPr>
        <p:spPr>
          <a:xfrm rot="5400000">
            <a:off x="1501200" y="4092709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67176" y="8373026"/>
            <a:ext cx="137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「②新規申請編」の</a:t>
            </a:r>
            <a:b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〇ページ参照</a:t>
            </a:r>
            <a:endParaRPr kumimoji="1" lang="ja-JP" altLang="en-US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円/楕円 82"/>
          <p:cNvSpPr/>
          <p:nvPr/>
        </p:nvSpPr>
        <p:spPr>
          <a:xfrm>
            <a:off x="4403567" y="8368914"/>
            <a:ext cx="951426" cy="4541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9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➁</a:t>
            </a: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新規申請編</a:t>
            </a:r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〇ページ</a:t>
            </a:r>
          </a:p>
        </p:txBody>
      </p:sp>
      <p:sp>
        <p:nvSpPr>
          <p:cNvPr id="45" name="円/楕円 81"/>
          <p:cNvSpPr/>
          <p:nvPr/>
        </p:nvSpPr>
        <p:spPr>
          <a:xfrm>
            <a:off x="2429049" y="5590527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➁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新規申請編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46" name="円/楕円 81"/>
          <p:cNvSpPr/>
          <p:nvPr/>
        </p:nvSpPr>
        <p:spPr>
          <a:xfrm>
            <a:off x="2406809" y="4146736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➁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新規申請編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47" name="円/楕円 81"/>
          <p:cNvSpPr/>
          <p:nvPr/>
        </p:nvSpPr>
        <p:spPr>
          <a:xfrm>
            <a:off x="2438329" y="6391260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➁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新規申請編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48" name="円/楕円 81"/>
          <p:cNvSpPr/>
          <p:nvPr/>
        </p:nvSpPr>
        <p:spPr>
          <a:xfrm>
            <a:off x="2399702" y="3198477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共通編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</p:spTree>
    <p:extLst>
      <p:ext uri="{BB962C8B-B14F-4D97-AF65-F5344CB8AC3E}">
        <p14:creationId xmlns:p14="http://schemas.microsoft.com/office/powerpoint/2010/main" val="108576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2. e-</a:t>
            </a:r>
            <a:r>
              <a:rPr lang="en-US" altLang="ja-JP" dirty="0" err="1">
                <a:solidFill>
                  <a:srgbClr val="000000"/>
                </a:solidFill>
              </a:rPr>
              <a:t>Shien</a:t>
            </a:r>
            <a:r>
              <a:rPr lang="ja-JP" altLang="en-US" dirty="0">
                <a:solidFill>
                  <a:srgbClr val="000000"/>
                </a:solidFill>
              </a:rPr>
              <a:t>を利用した申請の流れ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170091" y="821147"/>
            <a:ext cx="6309185" cy="332896"/>
          </a:xfrm>
        </p:spPr>
        <p:txBody>
          <a:bodyPr/>
          <a:lstStyle/>
          <a:p>
            <a:r>
              <a:rPr lang="en-US" altLang="ja-JP" sz="1400" dirty="0">
                <a:solidFill>
                  <a:srgbClr val="000000"/>
                </a:solidFill>
              </a:rPr>
              <a:t>e-Shien</a:t>
            </a:r>
            <a:r>
              <a:rPr lang="ja-JP" altLang="en-US" sz="1400" dirty="0">
                <a:solidFill>
                  <a:srgbClr val="000000"/>
                </a:solidFill>
              </a:rPr>
              <a:t>を利用した収入状況届出の主な流れは以下となります。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266400" y="1285142"/>
            <a:ext cx="6480000" cy="3796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110000"/>
              </a:lnSpc>
            </a:pPr>
            <a:r>
              <a:rPr lang="ja-JP" altLang="en-US" sz="18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収入状況の届出 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毎年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月頃</a:t>
            </a:r>
            <a:r>
              <a:rPr lang="en-US" altLang="ja-JP" sz="1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66400" y="1659542"/>
            <a:ext cx="6480000" cy="476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446400" y="1833024"/>
            <a:ext cx="6040800" cy="419100"/>
          </a:xfrm>
          <a:prstGeom prst="roundRect">
            <a:avLst/>
          </a:prstGeom>
          <a:solidFill>
            <a:srgbClr val="E1EEF0"/>
          </a:solidFill>
          <a:ln w="19050">
            <a:solidFill>
              <a:srgbClr val="ABCFD5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申請者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生徒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右矢印 69"/>
          <p:cNvSpPr/>
          <p:nvPr/>
        </p:nvSpPr>
        <p:spPr>
          <a:xfrm rot="5400000">
            <a:off x="1490561" y="3958326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10665" y="3399252"/>
            <a:ext cx="2646971" cy="514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310665" y="5862371"/>
            <a:ext cx="2646971" cy="51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収入状況届出の提出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338150" y="2369219"/>
            <a:ext cx="2592000" cy="514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継続手続開始の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メールを受け取る</a:t>
            </a:r>
          </a:p>
        </p:txBody>
      </p:sp>
      <p:sp>
        <p:nvSpPr>
          <p:cNvPr id="58" name="右矢印 57"/>
          <p:cNvSpPr/>
          <p:nvPr/>
        </p:nvSpPr>
        <p:spPr>
          <a:xfrm rot="5400000">
            <a:off x="1490561" y="3020127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10665" y="4384050"/>
            <a:ext cx="2646971" cy="7286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就学支援金を継続受給する意思が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「ある 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or 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ない」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意向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の登録</a:t>
            </a:r>
            <a:endParaRPr lang="ja-JP" altLang="en-US" sz="1400" baseline="30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4220802" y="4384050"/>
            <a:ext cx="2369830" cy="7286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保護者等情報変更届出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の提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98024" y="5199166"/>
            <a:ext cx="128112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継続支給を希望し、</a:t>
            </a:r>
            <a:b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保護者情報に</a:t>
            </a:r>
            <a:endParaRPr kumimoji="1"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変更がない場合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990978" y="4838369"/>
            <a:ext cx="128112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継続支給を希望し、</a:t>
            </a:r>
            <a:br>
              <a:rPr kumimoji="1" lang="en-US" altLang="ja-JP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保護者情報に</a:t>
            </a:r>
            <a:endParaRPr kumimoji="1"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変更がある場合</a:t>
            </a:r>
          </a:p>
        </p:txBody>
      </p:sp>
      <p:sp>
        <p:nvSpPr>
          <p:cNvPr id="16" name="右矢印 15"/>
          <p:cNvSpPr/>
          <p:nvPr/>
        </p:nvSpPr>
        <p:spPr>
          <a:xfrm>
            <a:off x="3172229" y="4518150"/>
            <a:ext cx="901131" cy="332627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05116" y="8449839"/>
            <a:ext cx="4115686" cy="9217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5725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・収入状況届出を実施するための詳しい手順は、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「③継続届出編」マニュアルを参照してください。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61546" y="8324909"/>
            <a:ext cx="1014534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10665" y="6922713"/>
            <a:ext cx="2646971" cy="6415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審査状況・結果　申請内容の確認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B26B9A7-56EE-47AA-BD29-D7A8EA58F70E}"/>
              </a:ext>
            </a:extLst>
          </p:cNvPr>
          <p:cNvSpPr txBox="1"/>
          <p:nvPr/>
        </p:nvSpPr>
        <p:spPr>
          <a:xfrm>
            <a:off x="3227546" y="2313069"/>
            <a:ext cx="3239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過去に個人番号を提出済の場合、</a:t>
            </a:r>
            <a:b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メールは送信されません。</a:t>
            </a:r>
            <a:endParaRPr kumimoji="1"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メールアドレスを登録済の方のみ対象です。</a:t>
            </a:r>
            <a:endParaRPr kumimoji="1" lang="ja-JP" altLang="en-US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右矢印 69">
            <a:extLst>
              <a:ext uri="{FF2B5EF4-FFF2-40B4-BE49-F238E27FC236}">
                <a16:creationId xmlns:a16="http://schemas.microsoft.com/office/drawing/2014/main" id="{DD92AE24-8303-4C81-B22E-98D44C8F3C0A}"/>
              </a:ext>
            </a:extLst>
          </p:cNvPr>
          <p:cNvSpPr/>
          <p:nvPr/>
        </p:nvSpPr>
        <p:spPr>
          <a:xfrm rot="5400000">
            <a:off x="1490561" y="5297026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右矢印 69">
            <a:extLst>
              <a:ext uri="{FF2B5EF4-FFF2-40B4-BE49-F238E27FC236}">
                <a16:creationId xmlns:a16="http://schemas.microsoft.com/office/drawing/2014/main" id="{9F7E6530-B76D-417D-A691-1FEDC54E39D0}"/>
              </a:ext>
            </a:extLst>
          </p:cNvPr>
          <p:cNvSpPr/>
          <p:nvPr/>
        </p:nvSpPr>
        <p:spPr>
          <a:xfrm rot="5400000">
            <a:off x="1490561" y="6459443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8AFAD2B-4135-4B6A-9CC4-3AC2B8A347F5}"/>
              </a:ext>
            </a:extLst>
          </p:cNvPr>
          <p:cNvSpPr txBox="1"/>
          <p:nvPr/>
        </p:nvSpPr>
        <p:spPr>
          <a:xfrm>
            <a:off x="3262382" y="5894068"/>
            <a:ext cx="323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過去に個人番号を提出済の場合、</a:t>
            </a:r>
            <a:b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1"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本手続は省略されます。</a:t>
            </a:r>
          </a:p>
        </p:txBody>
      </p:sp>
      <p:sp>
        <p:nvSpPr>
          <p:cNvPr id="47" name="円/楕円 81"/>
          <p:cNvSpPr/>
          <p:nvPr/>
        </p:nvSpPr>
        <p:spPr>
          <a:xfrm>
            <a:off x="2311235" y="3958428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継続届出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48" name="円/楕円 81"/>
          <p:cNvSpPr/>
          <p:nvPr/>
        </p:nvSpPr>
        <p:spPr>
          <a:xfrm>
            <a:off x="2281355" y="5555074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継続届出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50" name="円/楕円 81"/>
          <p:cNvSpPr/>
          <p:nvPr/>
        </p:nvSpPr>
        <p:spPr>
          <a:xfrm>
            <a:off x="2281355" y="6539004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継続届出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52" name="円/楕円 81"/>
          <p:cNvSpPr/>
          <p:nvPr/>
        </p:nvSpPr>
        <p:spPr>
          <a:xfrm>
            <a:off x="5706162" y="3909502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変更手続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42" name="円/楕円 81"/>
          <p:cNvSpPr/>
          <p:nvPr/>
        </p:nvSpPr>
        <p:spPr>
          <a:xfrm>
            <a:off x="2291415" y="3155289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共通編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grpSp>
        <p:nvGrpSpPr>
          <p:cNvPr id="63" name="グループ化 62"/>
          <p:cNvGrpSpPr/>
          <p:nvPr/>
        </p:nvGrpSpPr>
        <p:grpSpPr>
          <a:xfrm>
            <a:off x="4360025" y="8107661"/>
            <a:ext cx="2638548" cy="1444619"/>
            <a:chOff x="802953" y="6453339"/>
            <a:chExt cx="2385738" cy="1340401"/>
          </a:xfrm>
        </p:grpSpPr>
        <p:sp>
          <p:nvSpPr>
            <p:cNvPr id="64" name="正方形/長方形 63"/>
            <p:cNvSpPr/>
            <p:nvPr/>
          </p:nvSpPr>
          <p:spPr>
            <a:xfrm>
              <a:off x="802953" y="6522334"/>
              <a:ext cx="2225997" cy="12714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961994" y="7216496"/>
              <a:ext cx="540000" cy="1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36000" tIns="72000" rIns="36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110000"/>
                </a:lnSpc>
              </a:pPr>
              <a:endParaRPr lang="ja-JP" altLang="en-US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1713607" y="7194159"/>
              <a:ext cx="1475084" cy="228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e-</a:t>
              </a:r>
              <a:r>
                <a:rPr lang="en-US" altLang="ja-JP" sz="1000" dirty="0" err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</a:t>
              </a:r>
              <a:r>
                <a:rPr kumimoji="1" lang="en-US" altLang="ja-JP" sz="1000" dirty="0" err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hien</a:t>
              </a:r>
              <a:r>
                <a:rPr kumimoji="1"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を使用する</a:t>
              </a:r>
              <a:r>
                <a:rPr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手順</a:t>
              </a:r>
              <a:endPara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961994" y="7510470"/>
              <a:ext cx="540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36000" tIns="72000" rIns="36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110000"/>
                </a:lnSpc>
              </a:pPr>
              <a:endParaRPr lang="ja-JP" altLang="en-US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917509" y="6453339"/>
              <a:ext cx="441146" cy="2284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凡例</a:t>
              </a: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670089" y="7485699"/>
              <a:ext cx="1077539" cy="228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システム外の手順</a:t>
              </a:r>
            </a:p>
          </p:txBody>
        </p:sp>
      </p:grpSp>
      <p:sp>
        <p:nvSpPr>
          <p:cNvPr id="71" name="テキスト ボックス 70"/>
          <p:cNvSpPr txBox="1"/>
          <p:nvPr/>
        </p:nvSpPr>
        <p:spPr>
          <a:xfrm>
            <a:off x="5367176" y="8373026"/>
            <a:ext cx="137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「③継続届出編」の</a:t>
            </a:r>
            <a:b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〇ページ参照</a:t>
            </a:r>
            <a:endParaRPr kumimoji="1" lang="ja-JP" altLang="en-US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円/楕円 82"/>
          <p:cNvSpPr/>
          <p:nvPr/>
        </p:nvSpPr>
        <p:spPr>
          <a:xfrm>
            <a:off x="4403567" y="8368914"/>
            <a:ext cx="951426" cy="4541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③継続届出編</a:t>
            </a:r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〇ページ</a:t>
            </a:r>
          </a:p>
        </p:txBody>
      </p:sp>
    </p:spTree>
    <p:extLst>
      <p:ext uri="{BB962C8B-B14F-4D97-AF65-F5344CB8AC3E}">
        <p14:creationId xmlns:p14="http://schemas.microsoft.com/office/powerpoint/2010/main" val="61275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2. e-</a:t>
            </a:r>
            <a:r>
              <a:rPr lang="en-US" altLang="ja-JP" dirty="0" err="1">
                <a:solidFill>
                  <a:srgbClr val="000000"/>
                </a:solidFill>
              </a:rPr>
              <a:t>Shien</a:t>
            </a:r>
            <a:r>
              <a:rPr lang="ja-JP" altLang="en-US" dirty="0">
                <a:solidFill>
                  <a:srgbClr val="000000"/>
                </a:solidFill>
              </a:rPr>
              <a:t>を利用した申請の流れ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170092" y="766717"/>
            <a:ext cx="6192102" cy="502828"/>
          </a:xfrm>
        </p:spPr>
        <p:txBody>
          <a:bodyPr/>
          <a:lstStyle/>
          <a:p>
            <a:r>
              <a:rPr lang="en-US" altLang="ja-JP" sz="1400" dirty="0">
                <a:solidFill>
                  <a:srgbClr val="000000"/>
                </a:solidFill>
              </a:rPr>
              <a:t>e-Shien</a:t>
            </a:r>
            <a:r>
              <a:rPr lang="ja-JP" altLang="en-US" sz="1400" dirty="0">
                <a:solidFill>
                  <a:srgbClr val="000000"/>
                </a:solidFill>
              </a:rPr>
              <a:t>を利用した保護者変更・支給再開の主な流れは以下となります。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264682" y="1152871"/>
            <a:ext cx="6480000" cy="3796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110000"/>
              </a:lnSpc>
            </a:pPr>
            <a:r>
              <a:rPr lang="zh-TW" altLang="en-US" sz="1800" b="1" dirty="0">
                <a:solidFill>
                  <a:srgbClr val="C2CEE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保護者等情報変更</a:t>
            </a:r>
            <a:r>
              <a:rPr lang="ja-JP" altLang="en-US" sz="1800" b="1" dirty="0">
                <a:solidFill>
                  <a:srgbClr val="C2CEE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の届出 </a:t>
            </a:r>
            <a:r>
              <a:rPr lang="en-US" altLang="ja-JP" sz="1200" b="1" dirty="0">
                <a:solidFill>
                  <a:srgbClr val="C2CEE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rgbClr val="C2CEE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保護者等が増える場合 等</a:t>
            </a:r>
            <a:r>
              <a:rPr lang="en-US" altLang="ja-JP" sz="1200" b="1" dirty="0">
                <a:solidFill>
                  <a:srgbClr val="C2CEE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200" b="1" dirty="0">
              <a:solidFill>
                <a:srgbClr val="C2CEE6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64682" y="1527708"/>
            <a:ext cx="6480000" cy="476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445652" y="1657262"/>
            <a:ext cx="6039297" cy="392950"/>
          </a:xfrm>
          <a:prstGeom prst="roundRect">
            <a:avLst/>
          </a:prstGeom>
          <a:solidFill>
            <a:srgbClr val="E1EEF0"/>
          </a:solidFill>
          <a:ln w="19050">
            <a:solidFill>
              <a:srgbClr val="ABCFD5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申請者 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生徒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右矢印 69"/>
          <p:cNvSpPr/>
          <p:nvPr/>
        </p:nvSpPr>
        <p:spPr>
          <a:xfrm rot="5400000">
            <a:off x="1501200" y="2808117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rgbClr val="40404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19653" y="2280343"/>
            <a:ext cx="2646000" cy="514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320400" y="3211317"/>
            <a:ext cx="2646000" cy="5335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保護者等情報変更の届出</a:t>
            </a:r>
            <a:endParaRPr lang="en-US" altLang="ja-JP" sz="14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7600" y="8679600"/>
            <a:ext cx="4247936" cy="824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/>
            <a:endParaRPr kumimoji="1"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保護者変更・支給再開を実施するための詳しい手順は、「④変更手続編」マニュアルを参照してください。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12400" y="8557200"/>
            <a:ext cx="1014534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19653" y="4168317"/>
            <a:ext cx="2646971" cy="53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審査状況・結果　申請内容の確認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右矢印 35"/>
          <p:cNvSpPr/>
          <p:nvPr/>
        </p:nvSpPr>
        <p:spPr>
          <a:xfrm rot="5400000">
            <a:off x="1501200" y="3756686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13797" y="4844587"/>
            <a:ext cx="6480000" cy="3796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110000"/>
              </a:lnSpc>
            </a:pPr>
            <a:r>
              <a:rPr lang="ja-JP" altLang="en-US" sz="1800" b="1" dirty="0">
                <a:solidFill>
                  <a:srgbClr val="C2CEE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支給再開の申出</a:t>
            </a:r>
            <a:r>
              <a:rPr lang="en-US" altLang="ja-JP" sz="1200" b="1" dirty="0">
                <a:solidFill>
                  <a:srgbClr val="C2CEE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rgbClr val="C2CEE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復学時</a:t>
            </a:r>
            <a:r>
              <a:rPr lang="en-US" altLang="ja-JP" sz="1200" b="1" dirty="0">
                <a:solidFill>
                  <a:srgbClr val="C2CEE6">
                    <a:lumMod val="7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200" b="1" dirty="0">
              <a:solidFill>
                <a:srgbClr val="C2CEE6">
                  <a:lumMod val="7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213797" y="5219424"/>
            <a:ext cx="6480000" cy="476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角丸四角形 53"/>
          <p:cNvSpPr/>
          <p:nvPr/>
        </p:nvSpPr>
        <p:spPr>
          <a:xfrm>
            <a:off x="394767" y="5365439"/>
            <a:ext cx="6159771" cy="366669"/>
          </a:xfrm>
          <a:prstGeom prst="roundRect">
            <a:avLst/>
          </a:prstGeom>
          <a:solidFill>
            <a:srgbClr val="E1EEF0"/>
          </a:solidFill>
          <a:ln w="19050">
            <a:solidFill>
              <a:srgbClr val="ABCFD5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申請者 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生徒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20400" y="5955218"/>
            <a:ext cx="2646000" cy="5143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</a:p>
        </p:txBody>
      </p:sp>
      <p:sp>
        <p:nvSpPr>
          <p:cNvPr id="62" name="右矢印 61"/>
          <p:cNvSpPr/>
          <p:nvPr/>
        </p:nvSpPr>
        <p:spPr>
          <a:xfrm rot="5400000">
            <a:off x="1501200" y="6482993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20400" y="6886193"/>
            <a:ext cx="2646971" cy="53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支給再開の申出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320400" y="7871768"/>
            <a:ext cx="2646971" cy="53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審査状況・結果　申請内容の確認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右矢印 66"/>
          <p:cNvSpPr/>
          <p:nvPr/>
        </p:nvSpPr>
        <p:spPr>
          <a:xfrm rot="5400000">
            <a:off x="1501200" y="7460137"/>
            <a:ext cx="287179" cy="381000"/>
          </a:xfrm>
          <a:prstGeom prst="rightArrow">
            <a:avLst/>
          </a:prstGeom>
          <a:solidFill>
            <a:srgbClr val="E1EEF0"/>
          </a:solidFill>
          <a:ln w="19050">
            <a:solidFill>
              <a:srgbClr val="ABCFD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60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446432" y="3112343"/>
            <a:ext cx="3239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←　変更があった当月中に行ってください。</a:t>
            </a:r>
            <a:endParaRPr lang="en-US" altLang="ja-JP" sz="140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手続が遅れた場合、翌月分からの支給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額に反映できない可能性があります。</a:t>
            </a:r>
            <a:endParaRPr kumimoji="1"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504682" y="6723560"/>
            <a:ext cx="3239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←　再開する日の前月中に行ってください。</a:t>
            </a:r>
            <a:endParaRPr lang="en-US" altLang="ja-JP" sz="140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手続が遅れた場合、翌月分を受給でき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ない可能性があります。</a:t>
            </a:r>
            <a:endParaRPr kumimoji="1"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円/楕円 81"/>
          <p:cNvSpPr/>
          <p:nvPr/>
        </p:nvSpPr>
        <p:spPr>
          <a:xfrm>
            <a:off x="2474708" y="2898761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変更手続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51" name="円/楕円 81"/>
          <p:cNvSpPr/>
          <p:nvPr/>
        </p:nvSpPr>
        <p:spPr>
          <a:xfrm>
            <a:off x="2515836" y="3724497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変更手続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55" name="円/楕円 81"/>
          <p:cNvSpPr/>
          <p:nvPr/>
        </p:nvSpPr>
        <p:spPr>
          <a:xfrm>
            <a:off x="2515836" y="5744460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変更手続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56" name="円/楕円 81"/>
          <p:cNvSpPr/>
          <p:nvPr/>
        </p:nvSpPr>
        <p:spPr>
          <a:xfrm>
            <a:off x="2515836" y="6645515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変更手続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sp>
        <p:nvSpPr>
          <p:cNvPr id="57" name="円/楕円 81"/>
          <p:cNvSpPr/>
          <p:nvPr/>
        </p:nvSpPr>
        <p:spPr>
          <a:xfrm>
            <a:off x="2515836" y="7496534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変更手続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4360025" y="8107661"/>
            <a:ext cx="2638548" cy="1444619"/>
            <a:chOff x="802953" y="6453339"/>
            <a:chExt cx="2385738" cy="1340401"/>
          </a:xfrm>
        </p:grpSpPr>
        <p:sp>
          <p:nvSpPr>
            <p:cNvPr id="59" name="正方形/長方形 58"/>
            <p:cNvSpPr/>
            <p:nvPr/>
          </p:nvSpPr>
          <p:spPr>
            <a:xfrm>
              <a:off x="802953" y="6522334"/>
              <a:ext cx="2225997" cy="12714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961994" y="7216496"/>
              <a:ext cx="540000" cy="1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36000" tIns="72000" rIns="36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110000"/>
                </a:lnSpc>
              </a:pPr>
              <a:endParaRPr lang="ja-JP" altLang="en-US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1713607" y="7194159"/>
              <a:ext cx="1475084" cy="228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e-</a:t>
              </a:r>
              <a:r>
                <a:rPr lang="en-US" altLang="ja-JP" sz="1000" dirty="0" err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</a:t>
              </a:r>
              <a:r>
                <a:rPr kumimoji="1" lang="en-US" altLang="ja-JP" sz="1000" dirty="0" err="1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hien</a:t>
              </a:r>
              <a:r>
                <a:rPr kumimoji="1"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を使用する</a:t>
              </a:r>
              <a:r>
                <a:rPr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手順</a:t>
              </a:r>
              <a:endParaRPr kumimoji="1"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961994" y="7510470"/>
              <a:ext cx="540000" cy="18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36000" tIns="72000" rIns="3600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lnSpc>
                  <a:spcPct val="110000"/>
                </a:lnSpc>
              </a:pPr>
              <a:endParaRPr lang="ja-JP" altLang="en-US" sz="140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917509" y="6453339"/>
              <a:ext cx="441146" cy="22845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凡例</a:t>
              </a: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1670089" y="7485699"/>
              <a:ext cx="1077539" cy="228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システム外の手順</a:t>
              </a:r>
            </a:p>
          </p:txBody>
        </p:sp>
      </p:grpSp>
      <p:sp>
        <p:nvSpPr>
          <p:cNvPr id="71" name="テキスト ボックス 70"/>
          <p:cNvSpPr txBox="1"/>
          <p:nvPr/>
        </p:nvSpPr>
        <p:spPr>
          <a:xfrm>
            <a:off x="5367176" y="8373026"/>
            <a:ext cx="137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「④変更手続編」の</a:t>
            </a:r>
            <a:b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〇ページ参照</a:t>
            </a:r>
            <a:endParaRPr kumimoji="1" lang="ja-JP" altLang="en-US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円/楕円 82"/>
          <p:cNvSpPr/>
          <p:nvPr/>
        </p:nvSpPr>
        <p:spPr>
          <a:xfrm>
            <a:off x="4403567" y="8368914"/>
            <a:ext cx="951426" cy="45412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④変更届出編</a:t>
            </a:r>
            <a:endParaRPr lang="en-US" altLang="ja-JP" sz="9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〇ページ</a:t>
            </a:r>
          </a:p>
        </p:txBody>
      </p:sp>
      <p:sp>
        <p:nvSpPr>
          <p:cNvPr id="73" name="円/楕円 81"/>
          <p:cNvSpPr/>
          <p:nvPr/>
        </p:nvSpPr>
        <p:spPr>
          <a:xfrm>
            <a:off x="2507983" y="2108547"/>
            <a:ext cx="1043328" cy="5415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110000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共通編</a:t>
            </a:r>
            <a:endParaRPr lang="en-US" altLang="ja-JP" sz="10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defTabSz="914400" fontAlgn="base">
              <a:lnSpc>
                <a:spcPct val="110000"/>
              </a:lnSpc>
            </a:pPr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ページ</a:t>
            </a:r>
          </a:p>
        </p:txBody>
      </p:sp>
    </p:spTree>
    <p:extLst>
      <p:ext uri="{BB962C8B-B14F-4D97-AF65-F5344CB8AC3E}">
        <p14:creationId xmlns:p14="http://schemas.microsoft.com/office/powerpoint/2010/main" val="159455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8" y="6884068"/>
            <a:ext cx="3670464" cy="1680564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795" y="2618411"/>
            <a:ext cx="3769778" cy="3830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</p:pic>
      <p:sp>
        <p:nvSpPr>
          <p:cNvPr id="15" name="正方形/長方形 14"/>
          <p:cNvSpPr/>
          <p:nvPr/>
        </p:nvSpPr>
        <p:spPr>
          <a:xfrm>
            <a:off x="236219" y="1932076"/>
            <a:ext cx="6551929" cy="37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ログイン画面</a:t>
            </a: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3. </a:t>
            </a:r>
            <a:r>
              <a:rPr lang="ja-JP" altLang="en-US" dirty="0">
                <a:solidFill>
                  <a:srgbClr val="000000"/>
                </a:solidFill>
              </a:rPr>
              <a:t>操作説明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　 </a:t>
            </a:r>
            <a:r>
              <a:rPr lang="en-US" altLang="ja-JP" dirty="0">
                <a:solidFill>
                  <a:srgbClr val="000000"/>
                </a:solidFill>
              </a:rPr>
              <a:t>3-1.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e-</a:t>
            </a:r>
            <a:r>
              <a:rPr lang="en-US" altLang="ja-JP" dirty="0" err="1">
                <a:solidFill>
                  <a:srgbClr val="000000"/>
                </a:solidFill>
              </a:rPr>
              <a:t>Shien</a:t>
            </a:r>
            <a:r>
              <a:rPr lang="ja-JP" altLang="en-US" dirty="0">
                <a:solidFill>
                  <a:srgbClr val="000000"/>
                </a:solidFill>
              </a:rPr>
              <a:t>にログインする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36219" y="771460"/>
            <a:ext cx="6480000" cy="431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e-</a:t>
            </a:r>
            <a:r>
              <a:rPr lang="en-US" altLang="ja-JP" sz="12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Shien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を使用するために、システムへログインします。</a:t>
            </a:r>
            <a:b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ログインは、パソコン、スマートフォンから以下の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を入力してアクセスします。以下の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QR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コードを読み取ってもアクセスできます。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553495" y="4967326"/>
            <a:ext cx="1605600" cy="174866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553495" y="3704284"/>
            <a:ext cx="1801845" cy="15143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1553495" y="4274116"/>
            <a:ext cx="1801845" cy="1649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64074" y="2597708"/>
            <a:ext cx="2124075" cy="1657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/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通知書を見ながらログイン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とパスワードを入力します。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「ログイン」ボタンをクリックします。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4664074" y="4565415"/>
            <a:ext cx="2124075" cy="33816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>
              <a:tabLst>
                <a:tab pos="182563" algn="l"/>
              </a:tabLst>
            </a:pPr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「パスワードを表示」により入力したパスワードが確認できます。 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表示言語は、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日本語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または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”English”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が選択できます。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 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e-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Shien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の「利用規約」を確認できます。</a:t>
            </a:r>
          </a:p>
          <a:p>
            <a:pPr marL="88900" indent="-88900"/>
            <a:endParaRPr kumimoji="1"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96838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やパスワードがわからなくなった場合は、学校に確認してください。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020888" y="5452189"/>
            <a:ext cx="766762" cy="19367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1556590" y="4688442"/>
            <a:ext cx="722804" cy="161363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236219" y="1467972"/>
            <a:ext cx="2735073" cy="2374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https://www.e-shien.mext.go.jp/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518795" y="6594692"/>
            <a:ext cx="2535556" cy="2694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ログイン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通知書のサンプル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541350" y="7361716"/>
            <a:ext cx="1608220" cy="69167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05" y="1203764"/>
            <a:ext cx="563332" cy="56333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4820504" y="2475536"/>
            <a:ext cx="700406" cy="25568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手順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820504" y="4442446"/>
            <a:ext cx="700406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425574" y="5940171"/>
            <a:ext cx="756059" cy="174866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grpSp>
        <p:nvGrpSpPr>
          <p:cNvPr id="90" name="グループ化 89"/>
          <p:cNvGrpSpPr/>
          <p:nvPr/>
        </p:nvGrpSpPr>
        <p:grpSpPr>
          <a:xfrm>
            <a:off x="1269610" y="4529085"/>
            <a:ext cx="198178" cy="281733"/>
            <a:chOff x="4704480" y="2843662"/>
            <a:chExt cx="198178" cy="281733"/>
          </a:xfrm>
        </p:grpSpPr>
        <p:sp>
          <p:nvSpPr>
            <p:cNvPr id="91" name="円/楕円 90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92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1269610" y="4849806"/>
            <a:ext cx="198178" cy="281733"/>
            <a:chOff x="4711752" y="3859708"/>
            <a:chExt cx="198178" cy="281733"/>
          </a:xfrm>
        </p:grpSpPr>
        <p:sp>
          <p:nvSpPr>
            <p:cNvPr id="94" name="円/楕円 93"/>
            <p:cNvSpPr/>
            <p:nvPr/>
          </p:nvSpPr>
          <p:spPr>
            <a:xfrm flipV="1">
              <a:off x="4711752" y="3920502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95" name="コンテンツ プレースホルダー 2"/>
            <p:cNvSpPr txBox="1">
              <a:spLocks/>
            </p:cNvSpPr>
            <p:nvPr/>
          </p:nvSpPr>
          <p:spPr>
            <a:xfrm>
              <a:off x="4755317" y="3859708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1211548" y="5698113"/>
            <a:ext cx="198178" cy="281733"/>
            <a:chOff x="4714005" y="5031865"/>
            <a:chExt cx="198178" cy="281733"/>
          </a:xfrm>
        </p:grpSpPr>
        <p:sp>
          <p:nvSpPr>
            <p:cNvPr id="97" name="円/楕円 96"/>
            <p:cNvSpPr/>
            <p:nvPr/>
          </p:nvSpPr>
          <p:spPr>
            <a:xfrm flipV="1">
              <a:off x="4714005" y="5092659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8" name="コンテンツ プレースホルダー 2"/>
            <p:cNvSpPr txBox="1">
              <a:spLocks/>
            </p:cNvSpPr>
            <p:nvPr/>
          </p:nvSpPr>
          <p:spPr>
            <a:xfrm>
              <a:off x="4757570" y="5031865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Ⅲ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4710398" y="4770385"/>
            <a:ext cx="198178" cy="281733"/>
            <a:chOff x="4704480" y="2843662"/>
            <a:chExt cx="198178" cy="281733"/>
          </a:xfrm>
        </p:grpSpPr>
        <p:sp>
          <p:nvSpPr>
            <p:cNvPr id="115" name="円/楕円 114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16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4710398" y="5624506"/>
            <a:ext cx="198178" cy="281733"/>
            <a:chOff x="4711752" y="3859708"/>
            <a:chExt cx="198178" cy="281733"/>
          </a:xfrm>
        </p:grpSpPr>
        <p:sp>
          <p:nvSpPr>
            <p:cNvPr id="118" name="円/楕円 117"/>
            <p:cNvSpPr/>
            <p:nvPr/>
          </p:nvSpPr>
          <p:spPr>
            <a:xfrm flipV="1">
              <a:off x="4711752" y="3920502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19" name="コンテンツ プレースホルダー 2"/>
            <p:cNvSpPr txBox="1">
              <a:spLocks/>
            </p:cNvSpPr>
            <p:nvPr/>
          </p:nvSpPr>
          <p:spPr>
            <a:xfrm>
              <a:off x="4755317" y="3859708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4710398" y="6482338"/>
            <a:ext cx="198178" cy="281733"/>
            <a:chOff x="4714005" y="5031865"/>
            <a:chExt cx="198178" cy="281733"/>
          </a:xfrm>
        </p:grpSpPr>
        <p:sp>
          <p:nvSpPr>
            <p:cNvPr id="121" name="円/楕円 120"/>
            <p:cNvSpPr/>
            <p:nvPr/>
          </p:nvSpPr>
          <p:spPr>
            <a:xfrm flipV="1">
              <a:off x="4714005" y="5092659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2" name="コンテンツ プレースホルダー 2"/>
            <p:cNvSpPr txBox="1">
              <a:spLocks/>
            </p:cNvSpPr>
            <p:nvPr/>
          </p:nvSpPr>
          <p:spPr>
            <a:xfrm>
              <a:off x="4757570" y="5031865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Ⅲ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4707498" y="3656507"/>
            <a:ext cx="198178" cy="281733"/>
            <a:chOff x="4707498" y="2767507"/>
            <a:chExt cx="198178" cy="281733"/>
          </a:xfrm>
        </p:grpSpPr>
        <p:sp>
          <p:nvSpPr>
            <p:cNvPr id="66" name="円/楕円 65"/>
            <p:cNvSpPr/>
            <p:nvPr/>
          </p:nvSpPr>
          <p:spPr>
            <a:xfrm flipV="1">
              <a:off x="4707498" y="282725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7" name="コンテンツ プレースホルダー 2"/>
            <p:cNvSpPr txBox="1">
              <a:spLocks/>
            </p:cNvSpPr>
            <p:nvPr/>
          </p:nvSpPr>
          <p:spPr>
            <a:xfrm>
              <a:off x="4750140" y="276750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2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707498" y="2798657"/>
            <a:ext cx="198178" cy="281733"/>
            <a:chOff x="4707498" y="1706457"/>
            <a:chExt cx="198178" cy="281733"/>
          </a:xfrm>
        </p:grpSpPr>
        <p:sp>
          <p:nvSpPr>
            <p:cNvPr id="69" name="円/楕円 68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70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1735698" y="5294807"/>
            <a:ext cx="198178" cy="281733"/>
            <a:chOff x="4707498" y="2767507"/>
            <a:chExt cx="198178" cy="281733"/>
          </a:xfrm>
        </p:grpSpPr>
        <p:sp>
          <p:nvSpPr>
            <p:cNvPr id="72" name="円/楕円 71"/>
            <p:cNvSpPr/>
            <p:nvPr/>
          </p:nvSpPr>
          <p:spPr>
            <a:xfrm flipV="1">
              <a:off x="4707498" y="282725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73" name="コンテンツ プレースホルダー 2"/>
            <p:cNvSpPr txBox="1">
              <a:spLocks/>
            </p:cNvSpPr>
            <p:nvPr/>
          </p:nvSpPr>
          <p:spPr>
            <a:xfrm>
              <a:off x="4750140" y="276750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2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グループ化 73"/>
          <p:cNvGrpSpPr/>
          <p:nvPr/>
        </p:nvGrpSpPr>
        <p:grpSpPr>
          <a:xfrm>
            <a:off x="1265798" y="3687657"/>
            <a:ext cx="198178" cy="281733"/>
            <a:chOff x="4707498" y="1706457"/>
            <a:chExt cx="198178" cy="281733"/>
          </a:xfrm>
        </p:grpSpPr>
        <p:sp>
          <p:nvSpPr>
            <p:cNvPr id="75" name="円/楕円 74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76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1239930" y="7227694"/>
            <a:ext cx="198178" cy="281733"/>
            <a:chOff x="4707498" y="1706457"/>
            <a:chExt cx="198178" cy="281733"/>
          </a:xfrm>
        </p:grpSpPr>
        <p:sp>
          <p:nvSpPr>
            <p:cNvPr id="78" name="円/楕円 77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79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5911358" y="4116579"/>
            <a:ext cx="94664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</a:rPr>
              <a:t>7</a:t>
            </a:r>
            <a:r>
              <a:rPr lang="ja-JP" altLang="en-US" sz="1200" dirty="0">
                <a:solidFill>
                  <a:srgbClr val="000000"/>
                </a:solidFill>
              </a:rPr>
              <a:t>ページへ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9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3" y="1469961"/>
            <a:ext cx="4251496" cy="3569465"/>
          </a:xfrm>
          <a:prstGeom prst="rect">
            <a:avLst/>
          </a:prstGeom>
        </p:spPr>
      </p:pic>
      <p:sp>
        <p:nvSpPr>
          <p:cNvPr id="79" name="正方形/長方形 78"/>
          <p:cNvSpPr/>
          <p:nvPr/>
        </p:nvSpPr>
        <p:spPr>
          <a:xfrm>
            <a:off x="236219" y="861744"/>
            <a:ext cx="6551929" cy="37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ポータル画面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436520" y="1968333"/>
            <a:ext cx="3906868" cy="601065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4666032" y="2576475"/>
            <a:ext cx="2124075" cy="61825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「ヘルプ」では以下が確認できます。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・申請者向け利用マニュアル（本書）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endParaRPr lang="en-US" altLang="ja-JP" sz="11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「お知らせ」では以下が確認できます。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システムメンテナンス情報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9388" indent="-88900">
              <a:buFont typeface="Arial" panose="020B0604020202020204" pitchFamily="34" charset="0"/>
              <a:buChar char="•"/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Ⅱ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「新規申請」では以下の手続ができます。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意向登録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受給資格認定申請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「継続届出」では以下の手続ができます。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継続意向登録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収入状況届出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</a:t>
            </a:r>
            <a:r>
              <a:rPr lang="ja-JP" altLang="en-US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「変更手続」では以下の手続ができます。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保護者等情報変更届出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支給再開申出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Ⅲ</a:t>
            </a:r>
            <a:r>
              <a:rPr lang="ja-JP" altLang="en-US" sz="1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「認定状況」では以下が確認できます。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申請内容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審査状況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審査結果</a:t>
            </a:r>
          </a:p>
          <a:p>
            <a:pPr marL="266700"/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4664062" y="1461958"/>
            <a:ext cx="2124075" cy="788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ポータル画面が表示されることを確認します。</a:t>
            </a:r>
            <a:endParaRPr kumimoji="1"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820492" y="1342117"/>
            <a:ext cx="700406" cy="25568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手順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820497" y="2436599"/>
            <a:ext cx="700406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704473" y="2780986"/>
            <a:ext cx="198178" cy="281733"/>
            <a:chOff x="4704480" y="2843662"/>
            <a:chExt cx="198178" cy="281733"/>
          </a:xfrm>
        </p:grpSpPr>
        <p:sp>
          <p:nvSpPr>
            <p:cNvPr id="39" name="円/楕円 38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704473" y="3766051"/>
            <a:ext cx="198178" cy="281733"/>
            <a:chOff x="4711752" y="3859708"/>
            <a:chExt cx="198178" cy="281733"/>
          </a:xfrm>
        </p:grpSpPr>
        <p:sp>
          <p:nvSpPr>
            <p:cNvPr id="43" name="円/楕円 42"/>
            <p:cNvSpPr/>
            <p:nvPr/>
          </p:nvSpPr>
          <p:spPr>
            <a:xfrm flipV="1">
              <a:off x="4711752" y="3920502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コンテンツ プレースホルダー 2"/>
            <p:cNvSpPr txBox="1">
              <a:spLocks/>
            </p:cNvSpPr>
            <p:nvPr/>
          </p:nvSpPr>
          <p:spPr>
            <a:xfrm>
              <a:off x="4755317" y="3859708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704473" y="4627800"/>
            <a:ext cx="198178" cy="281733"/>
            <a:chOff x="4714005" y="5031865"/>
            <a:chExt cx="198178" cy="281733"/>
          </a:xfrm>
        </p:grpSpPr>
        <p:sp>
          <p:nvSpPr>
            <p:cNvPr id="46" name="円/楕円 45"/>
            <p:cNvSpPr/>
            <p:nvPr/>
          </p:nvSpPr>
          <p:spPr>
            <a:xfrm flipV="1">
              <a:off x="4714005" y="5092659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7" name="コンテンツ プレースホルダー 2"/>
            <p:cNvSpPr txBox="1">
              <a:spLocks/>
            </p:cNvSpPr>
            <p:nvPr/>
          </p:nvSpPr>
          <p:spPr>
            <a:xfrm>
              <a:off x="4757570" y="5031865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Ⅲ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正方形/長方形 50"/>
          <p:cNvSpPr/>
          <p:nvPr/>
        </p:nvSpPr>
        <p:spPr>
          <a:xfrm>
            <a:off x="281403" y="1858471"/>
            <a:ext cx="4168665" cy="583557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76" name="グループ化 75"/>
          <p:cNvGrpSpPr/>
          <p:nvPr/>
        </p:nvGrpSpPr>
        <p:grpSpPr>
          <a:xfrm>
            <a:off x="1180129" y="1948443"/>
            <a:ext cx="198178" cy="281733"/>
            <a:chOff x="4704480" y="2843662"/>
            <a:chExt cx="198178" cy="281733"/>
          </a:xfrm>
        </p:grpSpPr>
        <p:sp>
          <p:nvSpPr>
            <p:cNvPr id="77" name="円/楕円 76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78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1180129" y="2618466"/>
            <a:ext cx="198178" cy="281733"/>
            <a:chOff x="4711752" y="3859708"/>
            <a:chExt cx="198178" cy="281733"/>
          </a:xfrm>
        </p:grpSpPr>
        <p:sp>
          <p:nvSpPr>
            <p:cNvPr id="81" name="円/楕円 80"/>
            <p:cNvSpPr/>
            <p:nvPr/>
          </p:nvSpPr>
          <p:spPr>
            <a:xfrm flipV="1">
              <a:off x="4711752" y="3920502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82" name="コンテンツ プレースホルダー 2"/>
            <p:cNvSpPr txBox="1">
              <a:spLocks/>
            </p:cNvSpPr>
            <p:nvPr/>
          </p:nvSpPr>
          <p:spPr>
            <a:xfrm>
              <a:off x="4755317" y="3859708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Ⅲ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1189654" y="3871853"/>
            <a:ext cx="198178" cy="281733"/>
            <a:chOff x="4714005" y="5031865"/>
            <a:chExt cx="198178" cy="281733"/>
          </a:xfrm>
        </p:grpSpPr>
        <p:sp>
          <p:nvSpPr>
            <p:cNvPr id="84" name="円/楕円 83"/>
            <p:cNvSpPr/>
            <p:nvPr/>
          </p:nvSpPr>
          <p:spPr>
            <a:xfrm flipV="1">
              <a:off x="4714005" y="5092659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" name="コンテンツ プレースホルダー 2"/>
            <p:cNvSpPr txBox="1">
              <a:spLocks/>
            </p:cNvSpPr>
            <p:nvPr/>
          </p:nvSpPr>
          <p:spPr>
            <a:xfrm>
              <a:off x="4757570" y="5031865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Ⅳ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259873" y="1688305"/>
            <a:ext cx="198178" cy="281733"/>
            <a:chOff x="4707498" y="1706457"/>
            <a:chExt cx="198178" cy="281733"/>
          </a:xfrm>
        </p:grpSpPr>
        <p:sp>
          <p:nvSpPr>
            <p:cNvPr id="41" name="円/楕円 40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5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4696968" y="1683631"/>
            <a:ext cx="198178" cy="281733"/>
            <a:chOff x="4707498" y="1706457"/>
            <a:chExt cx="198178" cy="281733"/>
          </a:xfrm>
        </p:grpSpPr>
        <p:sp>
          <p:nvSpPr>
            <p:cNvPr id="49" name="円/楕円 48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50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テキスト プレースホルダー 10"/>
          <p:cNvSpPr txBox="1">
            <a:spLocks/>
          </p:cNvSpPr>
          <p:nvPr/>
        </p:nvSpPr>
        <p:spPr>
          <a:xfrm>
            <a:off x="97351" y="0"/>
            <a:ext cx="6625475" cy="720000"/>
          </a:xfrm>
          <a:prstGeom prst="rect">
            <a:avLst/>
          </a:prstGeom>
        </p:spPr>
        <p:txBody>
          <a:bodyPr tIns="108000" anchor="ctr" anchorCtr="0">
            <a:normAutofit fontScale="85000" lnSpcReduction="20000"/>
          </a:bodyPr>
          <a:lstStyle>
            <a:lvl1pPr marL="0" indent="0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+mj-lt"/>
              <a:buNone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23926" indent="-239063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12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56599" indent="-186874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12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38094" indent="-183509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12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21273" indent="-181825" algn="l" defTabSz="484862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12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66742" indent="-242431" algn="l" defTabSz="484862" rtl="0" eaLnBrk="1" latinLnBrk="0" hangingPunct="1">
              <a:spcBef>
                <a:spcPct val="20000"/>
              </a:spcBef>
              <a:buFont typeface="Arial"/>
              <a:buChar char="•"/>
              <a:defRPr kumimoji="1"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51607" indent="-242431" algn="l" defTabSz="484862" rtl="0" eaLnBrk="1" latinLnBrk="0" hangingPunct="1">
              <a:spcBef>
                <a:spcPct val="20000"/>
              </a:spcBef>
              <a:buFont typeface="Arial"/>
              <a:buChar char="•"/>
              <a:defRPr kumimoji="1"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468" indent="-242431" algn="l" defTabSz="484862" rtl="0" eaLnBrk="1" latinLnBrk="0" hangingPunct="1">
              <a:spcBef>
                <a:spcPct val="20000"/>
              </a:spcBef>
              <a:buFont typeface="Arial"/>
              <a:buChar char="•"/>
              <a:defRPr kumimoji="1"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1332" indent="-242431" algn="l" defTabSz="484862" rtl="0" eaLnBrk="1" latinLnBrk="0" hangingPunct="1">
              <a:spcBef>
                <a:spcPct val="20000"/>
              </a:spcBef>
              <a:buFont typeface="Arial"/>
              <a:buChar char="•"/>
              <a:defRPr kumimoji="1" sz="21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rgbClr val="000000"/>
                </a:solidFill>
              </a:rPr>
              <a:t>3. </a:t>
            </a:r>
            <a:r>
              <a:rPr lang="ja-JP" altLang="en-US" dirty="0">
                <a:solidFill>
                  <a:srgbClr val="000000"/>
                </a:solidFill>
              </a:rPr>
              <a:t>操作説明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　 </a:t>
            </a:r>
            <a:r>
              <a:rPr lang="en-US" altLang="ja-JP" dirty="0">
                <a:solidFill>
                  <a:srgbClr val="000000"/>
                </a:solidFill>
              </a:rPr>
              <a:t>3-1.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e-</a:t>
            </a:r>
            <a:r>
              <a:rPr lang="en-US" altLang="ja-JP" dirty="0" err="1">
                <a:solidFill>
                  <a:srgbClr val="000000"/>
                </a:solidFill>
              </a:rPr>
              <a:t>Shien</a:t>
            </a:r>
            <a:r>
              <a:rPr lang="ja-JP" altLang="en-US" dirty="0">
                <a:solidFill>
                  <a:srgbClr val="000000"/>
                </a:solidFill>
              </a:rPr>
              <a:t>にログインする</a:t>
            </a: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3" y="5129398"/>
            <a:ext cx="3796980" cy="2482053"/>
          </a:xfrm>
          <a:prstGeom prst="rect">
            <a:avLst/>
          </a:prstGeom>
        </p:spPr>
      </p:pic>
      <p:sp>
        <p:nvSpPr>
          <p:cNvPr id="54" name="正方形/長方形 53"/>
          <p:cNvSpPr/>
          <p:nvPr/>
        </p:nvSpPr>
        <p:spPr>
          <a:xfrm>
            <a:off x="436520" y="5129398"/>
            <a:ext cx="3906868" cy="1255603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436520" y="6444723"/>
            <a:ext cx="3906868" cy="1135380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grpSp>
        <p:nvGrpSpPr>
          <p:cNvPr id="61" name="グループ化 60"/>
          <p:cNvGrpSpPr/>
          <p:nvPr/>
        </p:nvGrpSpPr>
        <p:grpSpPr>
          <a:xfrm>
            <a:off x="4696968" y="5607596"/>
            <a:ext cx="198178" cy="281733"/>
            <a:chOff x="4704480" y="2843662"/>
            <a:chExt cx="198178" cy="281733"/>
          </a:xfrm>
        </p:grpSpPr>
        <p:sp>
          <p:nvSpPr>
            <p:cNvPr id="63" name="円/楕円 38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4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Ⅳ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4704473" y="6592164"/>
            <a:ext cx="198178" cy="281733"/>
            <a:chOff x="4711752" y="3859708"/>
            <a:chExt cx="198178" cy="281733"/>
          </a:xfrm>
        </p:grpSpPr>
        <p:sp>
          <p:nvSpPr>
            <p:cNvPr id="66" name="円/楕円 42"/>
            <p:cNvSpPr/>
            <p:nvPr/>
          </p:nvSpPr>
          <p:spPr>
            <a:xfrm flipV="1">
              <a:off x="4711752" y="3920502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7" name="コンテンツ プレースホルダー 2"/>
            <p:cNvSpPr txBox="1">
              <a:spLocks/>
            </p:cNvSpPr>
            <p:nvPr/>
          </p:nvSpPr>
          <p:spPr>
            <a:xfrm>
              <a:off x="4755317" y="3859708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Ⅴ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1179768" y="5110568"/>
            <a:ext cx="198178" cy="281733"/>
            <a:chOff x="4704480" y="2843662"/>
            <a:chExt cx="198178" cy="281733"/>
          </a:xfrm>
        </p:grpSpPr>
        <p:sp>
          <p:nvSpPr>
            <p:cNvPr id="70" name="円/楕円 76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71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Ⅴ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1189654" y="6412131"/>
            <a:ext cx="198178" cy="281733"/>
            <a:chOff x="4714005" y="5031865"/>
            <a:chExt cx="198178" cy="281733"/>
          </a:xfrm>
        </p:grpSpPr>
        <p:sp>
          <p:nvSpPr>
            <p:cNvPr id="73" name="円/楕円 83"/>
            <p:cNvSpPr/>
            <p:nvPr/>
          </p:nvSpPr>
          <p:spPr>
            <a:xfrm flipV="1">
              <a:off x="4714005" y="5092659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4" name="コンテンツ プレースホルダー 2"/>
            <p:cNvSpPr txBox="1">
              <a:spLocks/>
            </p:cNvSpPr>
            <p:nvPr/>
          </p:nvSpPr>
          <p:spPr>
            <a:xfrm>
              <a:off x="4763279" y="5031865"/>
              <a:ext cx="114175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Ⅵ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885464" y="4758476"/>
            <a:ext cx="492482" cy="1246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52340" y="4730137"/>
            <a:ext cx="6548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dirty="0">
                <a:solidFill>
                  <a:schemeClr val="bg1">
                    <a:lumMod val="50000"/>
                  </a:schemeClr>
                </a:solidFill>
              </a:rPr>
              <a:t>収入状況届出</a:t>
            </a:r>
            <a:endParaRPr kumimoji="1" lang="ja-JP" alt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3618411" y="1488472"/>
            <a:ext cx="419961" cy="185441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grpSp>
        <p:nvGrpSpPr>
          <p:cNvPr id="56" name="グループ化 55"/>
          <p:cNvGrpSpPr/>
          <p:nvPr/>
        </p:nvGrpSpPr>
        <p:grpSpPr>
          <a:xfrm>
            <a:off x="3413094" y="1320475"/>
            <a:ext cx="198178" cy="281733"/>
            <a:chOff x="4704480" y="2843662"/>
            <a:chExt cx="198178" cy="281733"/>
          </a:xfrm>
        </p:grpSpPr>
        <p:sp>
          <p:nvSpPr>
            <p:cNvPr id="58" name="円/楕円 76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59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704240" y="7587539"/>
            <a:ext cx="198178" cy="281733"/>
            <a:chOff x="4714005" y="5031865"/>
            <a:chExt cx="198178" cy="281733"/>
          </a:xfrm>
        </p:grpSpPr>
        <p:sp>
          <p:nvSpPr>
            <p:cNvPr id="75" name="円/楕円 83"/>
            <p:cNvSpPr/>
            <p:nvPr/>
          </p:nvSpPr>
          <p:spPr>
            <a:xfrm flipV="1">
              <a:off x="4714005" y="5092659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6" name="コンテンツ プレースホルダー 2"/>
            <p:cNvSpPr txBox="1">
              <a:spLocks/>
            </p:cNvSpPr>
            <p:nvPr/>
          </p:nvSpPr>
          <p:spPr>
            <a:xfrm>
              <a:off x="4763279" y="5031865"/>
              <a:ext cx="114175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Ⅵ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45" y="2643050"/>
            <a:ext cx="380527" cy="2484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36520" y="2641642"/>
            <a:ext cx="3906868" cy="1178678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45" y="3859173"/>
            <a:ext cx="380527" cy="24840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36520" y="3868578"/>
            <a:ext cx="3906868" cy="1135380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pic>
        <p:nvPicPr>
          <p:cNvPr id="91" name="図 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35" y="5161988"/>
            <a:ext cx="380527" cy="248400"/>
          </a:xfrm>
          <a:prstGeom prst="rect">
            <a:avLst/>
          </a:prstGeom>
        </p:spPr>
      </p:pic>
      <p:sp>
        <p:nvSpPr>
          <p:cNvPr id="92" name="正方形/長方形 91"/>
          <p:cNvSpPr/>
          <p:nvPr/>
        </p:nvSpPr>
        <p:spPr>
          <a:xfrm>
            <a:off x="3791202" y="2650720"/>
            <a:ext cx="419961" cy="185441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93" name="正方形/長方形 92"/>
          <p:cNvSpPr/>
          <p:nvPr/>
        </p:nvSpPr>
        <p:spPr>
          <a:xfrm>
            <a:off x="3809907" y="3880042"/>
            <a:ext cx="419961" cy="185441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3782259" y="5177763"/>
            <a:ext cx="419961" cy="185441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grpSp>
        <p:nvGrpSpPr>
          <p:cNvPr id="95" name="グループ化 94"/>
          <p:cNvGrpSpPr/>
          <p:nvPr/>
        </p:nvGrpSpPr>
        <p:grpSpPr>
          <a:xfrm>
            <a:off x="3519322" y="2491361"/>
            <a:ext cx="198178" cy="281733"/>
            <a:chOff x="4704480" y="2843662"/>
            <a:chExt cx="198178" cy="281733"/>
          </a:xfrm>
        </p:grpSpPr>
        <p:sp>
          <p:nvSpPr>
            <p:cNvPr id="96" name="円/楕円 76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97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3569741" y="3768145"/>
            <a:ext cx="198178" cy="281733"/>
            <a:chOff x="4704480" y="2843662"/>
            <a:chExt cx="198178" cy="281733"/>
          </a:xfrm>
        </p:grpSpPr>
        <p:sp>
          <p:nvSpPr>
            <p:cNvPr id="99" name="円/楕円 76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0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3541006" y="5015253"/>
            <a:ext cx="198178" cy="281733"/>
            <a:chOff x="4704480" y="2843662"/>
            <a:chExt cx="198178" cy="281733"/>
          </a:xfrm>
        </p:grpSpPr>
        <p:sp>
          <p:nvSpPr>
            <p:cNvPr id="102" name="円/楕円 76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03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10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671" y="1758572"/>
            <a:ext cx="4166750" cy="1219108"/>
          </a:xfrm>
          <a:prstGeom prst="rect">
            <a:avLst/>
          </a:prstGeom>
        </p:spPr>
      </p:pic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3. </a:t>
            </a:r>
            <a:r>
              <a:rPr lang="ja-JP" altLang="en-US" dirty="0">
                <a:solidFill>
                  <a:srgbClr val="000000"/>
                </a:solidFill>
              </a:rPr>
              <a:t>操作説明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3-2. </a:t>
            </a:r>
            <a:r>
              <a:rPr lang="ja-JP" altLang="en-US" dirty="0">
                <a:solidFill>
                  <a:srgbClr val="000000"/>
                </a:solidFill>
              </a:rPr>
              <a:t>審査状況・結果、申請内容を確認する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236219" y="1319223"/>
            <a:ext cx="6551930" cy="37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ポータル画面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4664074" y="1831465"/>
            <a:ext cx="2124075" cy="11941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563" indent="-182563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審査状況、審査結果、申請内容を確認する場合は、「表示」ボタンをクリックします。</a:t>
            </a:r>
            <a:endParaRPr kumimoji="1" lang="ja-JP" altLang="en-US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497646" y="2719579"/>
            <a:ext cx="705033" cy="24746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236220" y="827226"/>
            <a:ext cx="6480000" cy="2599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受給資格認定、収入状況届出、保護者等情報変更届出、支給再開申出の審査状況、審査結果、申請内容を確認します。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820504" y="1732713"/>
            <a:ext cx="700406" cy="25568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手順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4709331" y="2047554"/>
            <a:ext cx="198178" cy="281733"/>
            <a:chOff x="4707498" y="1706457"/>
            <a:chExt cx="198178" cy="281733"/>
          </a:xfrm>
        </p:grpSpPr>
        <p:sp>
          <p:nvSpPr>
            <p:cNvPr id="26" name="円/楕円 25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327458" y="2473820"/>
            <a:ext cx="198178" cy="281733"/>
            <a:chOff x="4707498" y="1706457"/>
            <a:chExt cx="198178" cy="281733"/>
          </a:xfrm>
        </p:grpSpPr>
        <p:sp>
          <p:nvSpPr>
            <p:cNvPr id="29" name="円/楕円 28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1" y="4161814"/>
            <a:ext cx="4003292" cy="4388794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164291" y="3697909"/>
            <a:ext cx="6551929" cy="37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審査結果確認画面（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1/2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635691" y="4286382"/>
            <a:ext cx="2124075" cy="32407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6213" indent="-176213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6213" indent="47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「審査結果情報」で以下の審査状況、審査結果を確認します。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審査状況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「審査中」または「審査完了」</a:t>
            </a:r>
            <a:r>
              <a:rPr lang="en-US" altLang="ja-JP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認定結果　等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9388" indent="-88900">
              <a:buFont typeface="Arial" panose="020B0604020202020204" pitchFamily="34" charset="0"/>
              <a:buChar char="•"/>
            </a:pP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76213" indent="47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「申請情報」で以下の申請内容を確認します。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生徒情報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学校情報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保護者等情報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349250" indent="-825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申請情報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0488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90488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49098" y="4551902"/>
            <a:ext cx="4012322" cy="176149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49671" y="6403547"/>
            <a:ext cx="3998870" cy="214706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792121" y="4175480"/>
            <a:ext cx="700406" cy="255689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手順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4679115" y="5889690"/>
            <a:ext cx="198178" cy="281733"/>
            <a:chOff x="4707498" y="2767507"/>
            <a:chExt cx="198178" cy="281733"/>
          </a:xfrm>
        </p:grpSpPr>
        <p:sp>
          <p:nvSpPr>
            <p:cNvPr id="22" name="円/楕円 32"/>
            <p:cNvSpPr/>
            <p:nvPr/>
          </p:nvSpPr>
          <p:spPr>
            <a:xfrm flipV="1">
              <a:off x="4707498" y="282725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コンテンツ プレースホルダー 2"/>
            <p:cNvSpPr txBox="1">
              <a:spLocks/>
            </p:cNvSpPr>
            <p:nvPr/>
          </p:nvSpPr>
          <p:spPr>
            <a:xfrm>
              <a:off x="4750140" y="276750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2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4684" y="6424104"/>
            <a:ext cx="198178" cy="281733"/>
            <a:chOff x="4707498" y="2767507"/>
            <a:chExt cx="198178" cy="281733"/>
          </a:xfrm>
        </p:grpSpPr>
        <p:sp>
          <p:nvSpPr>
            <p:cNvPr id="31" name="円/楕円 35"/>
            <p:cNvSpPr/>
            <p:nvPr/>
          </p:nvSpPr>
          <p:spPr>
            <a:xfrm flipV="1">
              <a:off x="4707498" y="282725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コンテンツ プレースホルダー 2"/>
            <p:cNvSpPr txBox="1">
              <a:spLocks/>
            </p:cNvSpPr>
            <p:nvPr/>
          </p:nvSpPr>
          <p:spPr>
            <a:xfrm>
              <a:off x="4750140" y="276750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2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-7909" y="4554392"/>
            <a:ext cx="198178" cy="281733"/>
            <a:chOff x="4707498" y="1706457"/>
            <a:chExt cx="198178" cy="281733"/>
          </a:xfrm>
        </p:grpSpPr>
        <p:sp>
          <p:nvSpPr>
            <p:cNvPr id="35" name="円/楕円 39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8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4679115" y="4495308"/>
            <a:ext cx="198178" cy="281733"/>
            <a:chOff x="4707498" y="1706457"/>
            <a:chExt cx="198178" cy="281733"/>
          </a:xfrm>
        </p:grpSpPr>
        <p:sp>
          <p:nvSpPr>
            <p:cNvPr id="40" name="円/楕円 44"/>
            <p:cNvSpPr/>
            <p:nvPr/>
          </p:nvSpPr>
          <p:spPr>
            <a:xfrm flipV="1">
              <a:off x="4707498" y="1766206"/>
              <a:ext cx="198178" cy="19817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41" name="コンテンツ プレースホルダー 2"/>
            <p:cNvSpPr txBox="1">
              <a:spLocks/>
            </p:cNvSpPr>
            <p:nvPr/>
          </p:nvSpPr>
          <p:spPr>
            <a:xfrm>
              <a:off x="4750140" y="1706457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1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845" y="6910498"/>
            <a:ext cx="3675018" cy="1528109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169" y="5125196"/>
            <a:ext cx="1088573" cy="7733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5911358" y="7376869"/>
            <a:ext cx="94664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</a:rPr>
              <a:t>9</a:t>
            </a:r>
            <a:r>
              <a:rPr lang="ja-JP" altLang="en-US" sz="1200" dirty="0">
                <a:solidFill>
                  <a:srgbClr val="000000"/>
                </a:solidFill>
              </a:rPr>
              <a:t>ページへ</a:t>
            </a:r>
            <a:endParaRPr kumimoji="1" lang="ja-JP" altLang="en-US" sz="1200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9169" y="5260047"/>
            <a:ext cx="893519" cy="130043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1512783" y="5258182"/>
            <a:ext cx="85310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500"/>
            </a:lvl1pPr>
          </a:lstStyle>
          <a:p>
            <a:r>
              <a:rPr lang="en-US" altLang="ja-JP" sz="600" dirty="0"/>
              <a:t>2021</a:t>
            </a:r>
            <a:r>
              <a:rPr lang="ja-JP" altLang="en-US" sz="600" dirty="0"/>
              <a:t>年</a:t>
            </a:r>
            <a:r>
              <a:rPr lang="en-US" altLang="ja-JP" sz="600" dirty="0"/>
              <a:t>04</a:t>
            </a:r>
            <a:r>
              <a:rPr lang="ja-JP" altLang="en-US" sz="600" dirty="0"/>
              <a:t>月</a:t>
            </a:r>
            <a:r>
              <a:rPr lang="en-US" altLang="ja-JP" sz="600" dirty="0"/>
              <a:t>01</a:t>
            </a:r>
            <a:r>
              <a:rPr lang="ja-JP" altLang="en-US" sz="600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625848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" y="7151136"/>
            <a:ext cx="4370563" cy="4398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9" y="1374374"/>
            <a:ext cx="4389164" cy="5620852"/>
          </a:xfrm>
          <a:prstGeom prst="rect">
            <a:avLst/>
          </a:prstGeom>
        </p:spPr>
      </p:pic>
      <p:sp>
        <p:nvSpPr>
          <p:cNvPr id="11" name="テキスト プレースホルダー 10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3. </a:t>
            </a:r>
            <a:r>
              <a:rPr lang="ja-JP" altLang="en-US" dirty="0">
                <a:solidFill>
                  <a:srgbClr val="000000"/>
                </a:solidFill>
              </a:rPr>
              <a:t>操作説明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3-2. </a:t>
            </a:r>
            <a:r>
              <a:rPr lang="ja-JP" altLang="en-US" dirty="0">
                <a:solidFill>
                  <a:srgbClr val="000000"/>
                </a:solidFill>
              </a:rPr>
              <a:t>審査状況・結果、申請内容を確認する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236219" y="882962"/>
            <a:ext cx="6551929" cy="37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36000" tIns="72000" rIns="36000" bIns="7200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lnSpc>
                <a:spcPct val="110000"/>
              </a:lnSpc>
            </a:pP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審査結果確認画面（</a:t>
            </a:r>
            <a:r>
              <a:rPr lang="en-US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2/2</a:t>
            </a:r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278682" y="3059645"/>
            <a:ext cx="3648252" cy="140887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664073" y="1495096"/>
            <a:ext cx="2124075" cy="40799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7200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1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Ⅰ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「収入状況の確認が必要な方」で収入状況を提出する対象者が確認できます。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「個人番号を使用して自己情報を提出する」を選択した場合のみ表示されます。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受給資格認定申請の場合は「申請日」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保護者等情報変更届出の場合は「届出日」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支給再開申出の場合は「申出日」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82563" indent="-182563"/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が表示されます。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195897" y="1377528"/>
            <a:ext cx="4367617" cy="638534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820503" y="1377528"/>
            <a:ext cx="700406" cy="25568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補足</a:t>
            </a:r>
          </a:p>
        </p:txBody>
      </p:sp>
      <p:grpSp>
        <p:nvGrpSpPr>
          <p:cNvPr id="48" name="グループ化 47"/>
          <p:cNvGrpSpPr/>
          <p:nvPr/>
        </p:nvGrpSpPr>
        <p:grpSpPr>
          <a:xfrm>
            <a:off x="54000" y="2890390"/>
            <a:ext cx="198178" cy="281733"/>
            <a:chOff x="4704480" y="2843662"/>
            <a:chExt cx="198178" cy="281733"/>
          </a:xfrm>
        </p:grpSpPr>
        <p:sp>
          <p:nvSpPr>
            <p:cNvPr id="49" name="円/楕円 48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51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4691347" y="1673244"/>
            <a:ext cx="198178" cy="281733"/>
            <a:chOff x="4704480" y="2843662"/>
            <a:chExt cx="198178" cy="281733"/>
          </a:xfrm>
        </p:grpSpPr>
        <p:sp>
          <p:nvSpPr>
            <p:cNvPr id="62" name="円/楕円 61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3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Ⅰ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フローチャート: せん孔テープ 19"/>
          <p:cNvSpPr/>
          <p:nvPr/>
        </p:nvSpPr>
        <p:spPr>
          <a:xfrm>
            <a:off x="252178" y="6898406"/>
            <a:ext cx="4247944" cy="216401"/>
          </a:xfrm>
          <a:prstGeom prst="flowChartPunchedTap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9" y="7151136"/>
            <a:ext cx="4309570" cy="5284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34" y="5305747"/>
            <a:ext cx="2825376" cy="143674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19" y="5457899"/>
            <a:ext cx="4263903" cy="144050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527434" y="3550990"/>
            <a:ext cx="412232" cy="184666"/>
          </a:xfrm>
          <a:prstGeom prst="rect">
            <a:avLst/>
          </a:prstGeom>
          <a:solidFill>
            <a:srgbClr val="E2EAF2"/>
          </a:solidFill>
        </p:spPr>
        <p:txBody>
          <a:bodyPr wrap="square" rtlCol="0">
            <a:spAutoFit/>
          </a:bodyPr>
          <a:lstStyle/>
          <a:p>
            <a:r>
              <a:rPr lang="ja-JP" altLang="en-US" sz="600" dirty="0"/>
              <a:t>支援</a:t>
            </a:r>
            <a:endParaRPr kumimoji="1" lang="ja-JP" altLang="en-US" sz="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33044" y="3726014"/>
            <a:ext cx="344915" cy="184666"/>
          </a:xfrm>
          <a:prstGeom prst="rect">
            <a:avLst/>
          </a:prstGeom>
          <a:solidFill>
            <a:srgbClr val="E2EAF2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500"/>
            </a:lvl1pPr>
          </a:lstStyle>
          <a:p>
            <a:r>
              <a:rPr lang="ja-JP" altLang="en-US" sz="600" dirty="0"/>
              <a:t>一郎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24354" y="3910680"/>
            <a:ext cx="412232" cy="184666"/>
          </a:xfrm>
          <a:prstGeom prst="rect">
            <a:avLst/>
          </a:prstGeom>
          <a:solidFill>
            <a:srgbClr val="E2EAF2"/>
          </a:solidFill>
        </p:spPr>
        <p:txBody>
          <a:bodyPr wrap="square" rtlCol="0">
            <a:spAutoFit/>
          </a:bodyPr>
          <a:lstStyle/>
          <a:p>
            <a:r>
              <a:rPr lang="ja-JP" altLang="en-US" sz="600" dirty="0"/>
              <a:t>しえん</a:t>
            </a:r>
            <a:endParaRPr kumimoji="1" lang="ja-JP" altLang="en-US" sz="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21255" y="4103122"/>
            <a:ext cx="533967" cy="184666"/>
          </a:xfrm>
          <a:prstGeom prst="rect">
            <a:avLst/>
          </a:prstGeom>
          <a:solidFill>
            <a:srgbClr val="E2EAF2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500"/>
            </a:lvl1pPr>
          </a:lstStyle>
          <a:p>
            <a:r>
              <a:rPr lang="ja-JP" altLang="en-US" sz="600" dirty="0"/>
              <a:t>いちろう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219" y="1829691"/>
            <a:ext cx="4263903" cy="90573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533043" y="7407768"/>
            <a:ext cx="853106" cy="184666"/>
          </a:xfrm>
          <a:prstGeom prst="rect">
            <a:avLst/>
          </a:prstGeom>
          <a:solidFill>
            <a:srgbClr val="E2EAF2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500"/>
            </a:lvl1pPr>
          </a:lstStyle>
          <a:p>
            <a:r>
              <a:rPr lang="en-US" altLang="ja-JP" sz="600" dirty="0"/>
              <a:t>2021</a:t>
            </a:r>
            <a:r>
              <a:rPr lang="ja-JP" altLang="en-US" sz="600" dirty="0"/>
              <a:t>年</a:t>
            </a:r>
            <a:r>
              <a:rPr lang="en-US" altLang="ja-JP" sz="600" dirty="0"/>
              <a:t>04</a:t>
            </a:r>
            <a:r>
              <a:rPr lang="ja-JP" altLang="en-US" sz="600" dirty="0"/>
              <a:t>月</a:t>
            </a:r>
            <a:r>
              <a:rPr lang="en-US" altLang="ja-JP" sz="600" dirty="0"/>
              <a:t>01</a:t>
            </a:r>
            <a:r>
              <a:rPr lang="ja-JP" altLang="en-US" sz="600" dirty="0"/>
              <a:t>日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252178" y="7420375"/>
            <a:ext cx="3648252" cy="140887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71041" y="7251120"/>
            <a:ext cx="198178" cy="281733"/>
            <a:chOff x="4704480" y="2843662"/>
            <a:chExt cx="198178" cy="281733"/>
          </a:xfrm>
        </p:grpSpPr>
        <p:sp>
          <p:nvSpPr>
            <p:cNvPr id="33" name="円/楕円 48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4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Ⅲ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4691347" y="2768540"/>
            <a:ext cx="198178" cy="281733"/>
            <a:chOff x="4704480" y="2843662"/>
            <a:chExt cx="198178" cy="281733"/>
          </a:xfrm>
        </p:grpSpPr>
        <p:sp>
          <p:nvSpPr>
            <p:cNvPr id="36" name="円/楕円 48"/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コンテンツ プレースホルダー 2"/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044" y="5356112"/>
            <a:ext cx="331384" cy="8284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480913" y="5301989"/>
            <a:ext cx="5409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+mn-ea"/>
              </a:rPr>
              <a:t>自己情報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D9CB230A-EFBD-4B87-93B7-96C9D7B395B6}"/>
              </a:ext>
            </a:extLst>
          </p:cNvPr>
          <p:cNvSpPr/>
          <p:nvPr/>
        </p:nvSpPr>
        <p:spPr>
          <a:xfrm>
            <a:off x="1521254" y="5485345"/>
            <a:ext cx="2386629" cy="1409303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901E1E50-2E57-4434-836D-872D057143A8}"/>
              </a:ext>
            </a:extLst>
          </p:cNvPr>
          <p:cNvGrpSpPr/>
          <p:nvPr/>
        </p:nvGrpSpPr>
        <p:grpSpPr>
          <a:xfrm>
            <a:off x="1279550" y="5316090"/>
            <a:ext cx="198178" cy="281733"/>
            <a:chOff x="4704480" y="2843662"/>
            <a:chExt cx="198178" cy="281733"/>
          </a:xfrm>
        </p:grpSpPr>
        <p:sp>
          <p:nvSpPr>
            <p:cNvPr id="56" name="円/楕円 48">
              <a:extLst>
                <a:ext uri="{FF2B5EF4-FFF2-40B4-BE49-F238E27FC236}">
                  <a16:creationId xmlns:a16="http://schemas.microsoft.com/office/drawing/2014/main" id="{12E36E01-080F-4862-9535-DDA99244064C}"/>
                </a:ext>
              </a:extLst>
            </p:cNvPr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57" name="コンテンツ プレースホルダー 2">
              <a:extLst>
                <a:ext uri="{FF2B5EF4-FFF2-40B4-BE49-F238E27FC236}">
                  <a16:creationId xmlns:a16="http://schemas.microsoft.com/office/drawing/2014/main" id="{B71ED8BA-A77A-4B04-9016-68E29AADFD67}"/>
                </a:ext>
              </a:extLst>
            </p:cNvPr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Ⅱ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56FA22FC-4B00-4B1D-A9AE-A731D8721A75}"/>
              </a:ext>
            </a:extLst>
          </p:cNvPr>
          <p:cNvGrpSpPr/>
          <p:nvPr/>
        </p:nvGrpSpPr>
        <p:grpSpPr>
          <a:xfrm>
            <a:off x="4691347" y="3833571"/>
            <a:ext cx="198178" cy="281733"/>
            <a:chOff x="4704480" y="2843662"/>
            <a:chExt cx="198178" cy="281733"/>
          </a:xfrm>
        </p:grpSpPr>
        <p:sp>
          <p:nvSpPr>
            <p:cNvPr id="59" name="円/楕円 48">
              <a:extLst>
                <a:ext uri="{FF2B5EF4-FFF2-40B4-BE49-F238E27FC236}">
                  <a16:creationId xmlns:a16="http://schemas.microsoft.com/office/drawing/2014/main" id="{1D7BC804-1FC0-4717-8B9F-FF758C63241C}"/>
                </a:ext>
              </a:extLst>
            </p:cNvPr>
            <p:cNvSpPr/>
            <p:nvPr/>
          </p:nvSpPr>
          <p:spPr>
            <a:xfrm flipV="1">
              <a:off x="4704480" y="2904456"/>
              <a:ext cx="198178" cy="19817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60" name="コンテンツ プレースホルダー 2">
              <a:extLst>
                <a:ext uri="{FF2B5EF4-FFF2-40B4-BE49-F238E27FC236}">
                  <a16:creationId xmlns:a16="http://schemas.microsoft.com/office/drawing/2014/main" id="{C5E5F1EA-3500-4431-B81A-3C75B1874CCB}"/>
                </a:ext>
              </a:extLst>
            </p:cNvPr>
            <p:cNvSpPr txBox="1">
              <a:spLocks/>
            </p:cNvSpPr>
            <p:nvPr/>
          </p:nvSpPr>
          <p:spPr>
            <a:xfrm>
              <a:off x="4748045" y="2843662"/>
              <a:ext cx="125593" cy="281733"/>
            </a:xfrm>
            <a:prstGeom prst="rect">
              <a:avLst/>
            </a:prstGeom>
          </p:spPr>
          <p:txBody>
            <a:bodyPr lIns="90000"/>
            <a:lstStyle>
              <a:lvl1pPr marL="0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defRPr>
              </a:lvl1pPr>
              <a:lvl2pPr marL="609555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2pPr>
              <a:lvl3pPr marL="1219108" indent="0" algn="l" defTabSz="484862" rtl="0" eaLnBrk="1" fontAlgn="ctr" hangingPunct="1">
                <a:spcBef>
                  <a:spcPts val="0"/>
                </a:spcBef>
                <a:spcAft>
                  <a:spcPct val="0"/>
                </a:spcAft>
                <a:buFont typeface="Arial" charset="0"/>
                <a:buNone/>
                <a:defRPr kumimoji="1" sz="2000" b="0" i="0" kern="1200" spc="100">
                  <a:solidFill>
                    <a:schemeClr val="tx1"/>
                  </a:solidFill>
                  <a:latin typeface="HGPGothicE" charset="-128"/>
                  <a:ea typeface="HGPGothicE" charset="-128"/>
                  <a:cs typeface="HGPGothicE" charset="-128"/>
                </a:defRPr>
              </a:lvl3pPr>
              <a:lvl4pPr marL="1828664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4pPr>
              <a:lvl5pPr marL="2438218" indent="0" algn="l" defTabSz="484862" rtl="0" eaLnBrk="1" fontAlgn="base" hangingPunct="1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121" kern="1200">
                  <a:solidFill>
                    <a:schemeClr val="tx2"/>
                  </a:solidFill>
                  <a:latin typeface="Arial"/>
                  <a:ea typeface="+mn-ea"/>
                  <a:cs typeface="Arial"/>
                </a:defRPr>
              </a:lvl5pPr>
              <a:lvl6pPr marL="266674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51607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36468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21332" indent="-242431" algn="l" defTabSz="484862" rtl="0" eaLnBrk="1" latinLnBrk="0" hangingPunct="1">
                <a:spcBef>
                  <a:spcPct val="20000"/>
                </a:spcBef>
                <a:buFont typeface="Arial"/>
                <a:buChar char="•"/>
                <a:defRPr kumimoji="1" sz="212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400" dirty="0">
                  <a:solidFill>
                    <a:schemeClr val="bg1"/>
                  </a:solidFill>
                </a:rPr>
                <a:t>Ⅲ</a:t>
              </a:r>
              <a:endParaRPr lang="ja-JP" alt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432885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Template_A4_JP">
  <a:themeElements>
    <a:clrScheme name="NTT DATA COLOR MASTER">
      <a:dk1>
        <a:srgbClr val="404040"/>
      </a:dk1>
      <a:lt1>
        <a:srgbClr val="FFFFFF"/>
      </a:lt1>
      <a:dk2>
        <a:srgbClr val="0F1C50"/>
      </a:dk2>
      <a:lt2>
        <a:srgbClr val="0080B1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ユーザー定義 2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テンプレート_A4_20161220.pptx" id="{9C858962-F29B-4A66-8EC6-8BAF903AC268}" vid="{A6DDF9FA-FCEF-4354-BFA2-2E417DD6A1FB}"/>
    </a:ext>
  </a:extLst>
</a:theme>
</file>

<file path=ppt/theme/theme2.xml><?xml version="1.0" encoding="utf-8"?>
<a:theme xmlns:a="http://schemas.openxmlformats.org/drawingml/2006/main" name="2_Presentation_Template_A4_JP">
  <a:themeElements>
    <a:clrScheme name="NTT DATA COLOR MASTER">
      <a:dk1>
        <a:srgbClr val="404040"/>
      </a:dk1>
      <a:lt1>
        <a:srgbClr val="FFFFFF"/>
      </a:lt1>
      <a:dk2>
        <a:srgbClr val="0F1C50"/>
      </a:dk2>
      <a:lt2>
        <a:srgbClr val="0080B1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ユーザー定義 2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テンプレート_A4_20161220.pptx" id="{9C858962-F29B-4A66-8EC6-8BAF903AC268}" vid="{A6DDF9FA-FCEF-4354-BFA2-2E417DD6A1FB}"/>
    </a:ext>
  </a:extLst>
</a:theme>
</file>

<file path=ppt/theme/theme3.xml><?xml version="1.0" encoding="utf-8"?>
<a:theme xmlns:a="http://schemas.openxmlformats.org/drawingml/2006/main" name="3_Presentation_Template_A4_JP">
  <a:themeElements>
    <a:clrScheme name="NTT DATA COLOR MASTER">
      <a:dk1>
        <a:srgbClr val="404040"/>
      </a:dk1>
      <a:lt1>
        <a:srgbClr val="FFFFFF"/>
      </a:lt1>
      <a:dk2>
        <a:srgbClr val="0F1C50"/>
      </a:dk2>
      <a:lt2>
        <a:srgbClr val="0080B1"/>
      </a:lt2>
      <a:accent1>
        <a:srgbClr val="C2CEE6"/>
      </a:accent1>
      <a:accent2>
        <a:srgbClr val="6785C1"/>
      </a:accent2>
      <a:accent3>
        <a:srgbClr val="E6B600"/>
      </a:accent3>
      <a:accent4>
        <a:srgbClr val="BC4328"/>
      </a:accent4>
      <a:accent5>
        <a:srgbClr val="83B254"/>
      </a:accent5>
      <a:accent6>
        <a:srgbClr val="AA3C80"/>
      </a:accent6>
      <a:hlink>
        <a:srgbClr val="0000FF"/>
      </a:hlink>
      <a:folHlink>
        <a:srgbClr val="800080"/>
      </a:folHlink>
    </a:clrScheme>
    <a:fontScheme name="ユーザー定義 2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テンプレート_A4_20161220.pptx" id="{9C858962-F29B-4A66-8EC6-8BAF903AC268}" vid="{A6DDF9FA-FCEF-4354-BFA2-2E417DD6A1FB}"/>
    </a:ext>
  </a:extLst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Presentation_Template_A4_JP</Template>
  <TotalTime>20175</TotalTime>
  <Words>1774</Words>
  <PresentationFormat>A4 210 x 297 mm</PresentationFormat>
  <Paragraphs>312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HGPGothicE</vt:lpstr>
      <vt:lpstr>HGPGothicE</vt:lpstr>
      <vt:lpstr>Meiryo UI</vt:lpstr>
      <vt:lpstr>MS PGothic</vt:lpstr>
      <vt:lpstr>Yu Gothic</vt:lpstr>
      <vt:lpstr>Arial</vt:lpstr>
      <vt:lpstr>Wingdings</vt:lpstr>
      <vt:lpstr>1_Presentation_Template_A4_JP</vt:lpstr>
      <vt:lpstr>2_Presentation_Template_A4_JP</vt:lpstr>
      <vt:lpstr>3_Presentation_Template_A4_JP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2022-03-08T01:18:46Z</cp:lastPrinted>
  <dcterms:created xsi:type="dcterms:W3CDTF">2017-01-11T01:32:21Z</dcterms:created>
  <dcterms:modified xsi:type="dcterms:W3CDTF">2022-03-09T11:41:11Z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99a617-f30e-4fb8-b81c-fb6d0b94ac5b_Enabled">
    <vt:lpwstr>true</vt:lpwstr>
  </property>
  <property fmtid="{D5CDD505-2E9C-101B-9397-08002B2CF9AE}" pid="3" name="MSIP_Label_d899a617-f30e-4fb8-b81c-fb6d0b94ac5b_SetDate">
    <vt:lpwstr>2022-01-27T04:42:43Z</vt:lpwstr>
  </property>
  <property fmtid="{D5CDD505-2E9C-101B-9397-08002B2CF9AE}" pid="4" name="MSIP_Label_d899a617-f30e-4fb8-b81c-fb6d0b94ac5b_Method">
    <vt:lpwstr>Standard</vt:lpwstr>
  </property>
  <property fmtid="{D5CDD505-2E9C-101B-9397-08002B2CF9AE}" pid="5" name="MSIP_Label_d899a617-f30e-4fb8-b81c-fb6d0b94ac5b_Name">
    <vt:lpwstr>機密性2情報</vt:lpwstr>
  </property>
  <property fmtid="{D5CDD505-2E9C-101B-9397-08002B2CF9AE}" pid="6" name="MSIP_Label_d899a617-f30e-4fb8-b81c-fb6d0b94ac5b_SiteId">
    <vt:lpwstr>545810b0-36cb-4290-8926-48dbc0f9e92f</vt:lpwstr>
  </property>
  <property fmtid="{D5CDD505-2E9C-101B-9397-08002B2CF9AE}" pid="7" name="MSIP_Label_d899a617-f30e-4fb8-b81c-fb6d0b94ac5b_ActionId">
    <vt:lpwstr>cce05c51-8cec-4982-98d1-7bf3853ff78f</vt:lpwstr>
  </property>
  <property fmtid="{D5CDD505-2E9C-101B-9397-08002B2CF9AE}" pid="8" name="MSIP_Label_d899a617-f30e-4fb8-b81c-fb6d0b94ac5b_ContentBits">
    <vt:lpwstr>0</vt:lpwstr>
  </property>
</Properties>
</file>